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  <p:sldMasterId id="2147483662" r:id="rId3"/>
  </p:sldMasterIdLst>
  <p:notesMasterIdLst>
    <p:notesMasterId r:id="rId25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hmx59RQgFeNRSfQQsHt3RTtzeRY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1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customschemas.google.com/relationships/presentationmetadata" Target="metadata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8" name="Google Shape;348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8" name="Google Shape;378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9" name="Google Shape;19;p22"/>
          <p:cNvSpPr txBox="1">
            <a:spLocks noGrp="1"/>
          </p:cNvSpPr>
          <p:nvPr>
            <p:ph type="ctrTitle"/>
          </p:nvPr>
        </p:nvSpPr>
        <p:spPr>
          <a:xfrm>
            <a:off x="1524000" y="2927538"/>
            <a:ext cx="9144000" cy="1588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0" name="Google Shape;20;p22"/>
          <p:cNvSpPr txBox="1">
            <a:spLocks noGrp="1"/>
          </p:cNvSpPr>
          <p:nvPr>
            <p:ph type="subTitle" idx="1"/>
          </p:nvPr>
        </p:nvSpPr>
        <p:spPr>
          <a:xfrm>
            <a:off x="1524000" y="4588624"/>
            <a:ext cx="9144000" cy="8021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>
  <p:cSld name="Picture with Caption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1" name="Google Shape;81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4" name="Google Shape;84;p32"/>
          <p:cNvSpPr txBox="1">
            <a:spLocks noGrp="1"/>
          </p:cNvSpPr>
          <p:nvPr>
            <p:ph type="title"/>
          </p:nvPr>
        </p:nvSpPr>
        <p:spPr>
          <a:xfrm>
            <a:off x="836612" y="987425"/>
            <a:ext cx="3932237" cy="1458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5" name="Google Shape;85;p32"/>
          <p:cNvSpPr txBox="1">
            <a:spLocks noGrp="1"/>
          </p:cNvSpPr>
          <p:nvPr>
            <p:ph type="body" idx="1"/>
          </p:nvPr>
        </p:nvSpPr>
        <p:spPr>
          <a:xfrm>
            <a:off x="836612" y="2446317"/>
            <a:ext cx="3932237" cy="3422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3"/>
          <p:cNvSpPr txBox="1">
            <a:spLocks noGrp="1"/>
          </p:cNvSpPr>
          <p:nvPr>
            <p:ph type="title"/>
          </p:nvPr>
        </p:nvSpPr>
        <p:spPr>
          <a:xfrm>
            <a:off x="838200" y="1008285"/>
            <a:ext cx="10515600" cy="1090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8" name="Google Shape;88;p33"/>
          <p:cNvSpPr txBox="1">
            <a:spLocks noGrp="1"/>
          </p:cNvSpPr>
          <p:nvPr>
            <p:ph type="body" idx="1"/>
          </p:nvPr>
        </p:nvSpPr>
        <p:spPr>
          <a:xfrm rot="5400000">
            <a:off x="3817412" y="-1240676"/>
            <a:ext cx="4557177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4" name="Google Shape;94;p3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5" name="Google Shape;95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FAB08-0302-1459-B27E-30768A2BB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E13DAF2-C0AC-2F05-6A67-EC2FE7B4DF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341A7E-958E-E5D1-C060-299861951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E9C7-1B79-4D00-96D9-1EAEED3E8812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A57E7D-60AC-B6CD-5301-B7018DAD3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4CF3AF-DD83-335D-F9FD-BAF772E76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5880-D75A-472D-94AC-908325D65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08252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1F944F-56EC-6A1B-F7A0-434F551BB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C01FFD-9E58-D193-D4A6-A2DE17E22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5D791A-813E-390E-4A03-A9299957F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E9C7-1B79-4D00-96D9-1EAEED3E8812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A9052D-C187-4C22-6111-9044236D3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BC8A22-BA56-6DA6-5F5D-0162DEC67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5880-D75A-472D-94AC-908325D65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785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2BE54F-7B4A-FC84-4487-A3F6FA61B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480672B-080B-27C7-E1DB-72EC147807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46E22E-438F-544C-D65E-736C8D7C2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E9C7-1B79-4D00-96D9-1EAEED3E8812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A8FEBC-9C50-727B-820A-2D49CCC83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189D9D-BD06-2FC1-4182-EA898E8B8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5880-D75A-472D-94AC-908325D65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3118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CE6884-5F5C-C800-76EC-A3AF98236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F9083D-9A51-5E2A-F2B1-248D259369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835745-0FD5-14CD-78E4-1FCEB0F20C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ACFF496-9943-9321-FC5D-295EDB2F1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E9C7-1B79-4D00-96D9-1EAEED3E8812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94E21A-C3FA-B777-34AD-539771BC2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716BA2-8D14-455C-BFE4-569D5A1AF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5880-D75A-472D-94AC-908325D65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35897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ECBDF0-AFF8-14E0-B881-A240A5DC4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10A0329-C6A2-D2A4-182F-2D8C682F7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5B0D460-76C5-5709-2BA8-353E54995C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015D131-8EAC-44CD-54E6-E04EE1A42F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1D9D983-029D-C965-8E6B-32CCE2D6FD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953E0C9-8165-5A09-10E8-799A09630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E9C7-1B79-4D00-96D9-1EAEED3E8812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CDABC44-8ECF-B26D-E071-57248D2DA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EA1C2DF-08BB-662D-841F-28C6A6C41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5880-D75A-472D-94AC-908325D65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1844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D1557A-DFC4-B98F-964C-D4BBC5381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CD69A06-196E-3D3C-86B7-67F0D984E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E9C7-1B79-4D00-96D9-1EAEED3E8812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6923B03-2CD1-1183-27C0-01AC31D95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7A8B838-558A-18F4-872D-F67C09ECE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5880-D75A-472D-94AC-908325D65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9169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3D96CF0-6571-AAA9-927D-A5A7EE085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E9C7-1B79-4D00-96D9-1EAEED3E8812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574B04A-7BF2-FB50-5D6E-5B51CDCE8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68ABDA0-C679-EEB3-E640-DD0BDA6EF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5880-D75A-472D-94AC-908325D65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428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2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D9FDAD-BBE2-A30C-D12A-F6129360D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696061-1E58-0961-EB9D-3DEC71713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7AEB44D-4215-99BB-430C-E65272D84A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E40ED18-4319-93E1-DFBA-EEB4C2453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E9C7-1B79-4D00-96D9-1EAEED3E8812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326263B-5255-1BE3-4177-B6490F6F2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6805E1-E129-90A3-99F9-C02B613E7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5880-D75A-472D-94AC-908325D65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522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8D415E-B563-DF73-EFF3-DFF64B0C0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2F1697E-464D-6F19-EA23-2BF8FB706A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88296B4-14AF-24F2-858F-C4C9027126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020E45C-BDDB-F6D1-D9DC-779FF3E4A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E9C7-1B79-4D00-96D9-1EAEED3E8812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04447AD-A2E9-15F9-78D4-6691FB333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D786B5E-EAF2-CE97-3BCF-215D83E73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5880-D75A-472D-94AC-908325D65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4147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FABE29-E924-33ED-2B81-D856EB6B7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BA8BCC-D5E6-7E22-3A57-0F1F416162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F366FC-B968-C887-F52E-CF698F52D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E9C7-1B79-4D00-96D9-1EAEED3E8812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23FE9F-3C1B-F7BB-CF5C-30E3B9D1F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3A6C3B-8DC8-EB7A-7A07-87F7310CC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5880-D75A-472D-94AC-908325D65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99683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E7623EA-D2F5-88DD-6765-455ABC625E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BCAC6F-FF9B-17AE-29AC-FE2C9F0D9B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A3032B-4C66-482C-D0AF-CD1027FF5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E9C7-1B79-4D00-96D9-1EAEED3E8812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1EAF84-E597-83A2-D0B9-3BA32E9BA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6C4ACF-DB4B-111E-3553-3FD42CF2F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5880-D75A-472D-94AC-908325D65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043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5"/>
          <p:cNvSpPr txBox="1">
            <a:spLocks noGrp="1"/>
          </p:cNvSpPr>
          <p:nvPr>
            <p:ph type="body" idx="1"/>
          </p:nvPr>
        </p:nvSpPr>
        <p:spPr>
          <a:xfrm>
            <a:off x="838200" y="1888177"/>
            <a:ext cx="10515600" cy="4407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0" name="Google Shape;40;p25"/>
          <p:cNvSpPr txBox="1">
            <a:spLocks noGrp="1"/>
          </p:cNvSpPr>
          <p:nvPr>
            <p:ph type="title"/>
          </p:nvPr>
        </p:nvSpPr>
        <p:spPr>
          <a:xfrm>
            <a:off x="839788" y="961901"/>
            <a:ext cx="10515600" cy="823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3" name="Google Shape;43;p2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7"/>
          <p:cNvSpPr txBox="1">
            <a:spLocks noGrp="1"/>
          </p:cNvSpPr>
          <p:nvPr>
            <p:ph type="body" idx="1"/>
          </p:nvPr>
        </p:nvSpPr>
        <p:spPr>
          <a:xfrm>
            <a:off x="838200" y="1900053"/>
            <a:ext cx="5181600" cy="4276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27"/>
          <p:cNvSpPr txBox="1">
            <a:spLocks noGrp="1"/>
          </p:cNvSpPr>
          <p:nvPr>
            <p:ph type="body" idx="2"/>
          </p:nvPr>
        </p:nvSpPr>
        <p:spPr>
          <a:xfrm>
            <a:off x="6172200" y="1900053"/>
            <a:ext cx="5181600" cy="4276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3" name="Google Shape;53;p27"/>
          <p:cNvSpPr txBox="1">
            <a:spLocks noGrp="1"/>
          </p:cNvSpPr>
          <p:nvPr>
            <p:ph type="title"/>
          </p:nvPr>
        </p:nvSpPr>
        <p:spPr>
          <a:xfrm>
            <a:off x="839788" y="961901"/>
            <a:ext cx="10515600" cy="823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8"/>
          <p:cNvSpPr txBox="1">
            <a:spLocks noGrp="1"/>
          </p:cNvSpPr>
          <p:nvPr>
            <p:ph type="title"/>
          </p:nvPr>
        </p:nvSpPr>
        <p:spPr>
          <a:xfrm>
            <a:off x="839788" y="961901"/>
            <a:ext cx="10515600" cy="823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28"/>
          <p:cNvSpPr txBox="1">
            <a:spLocks noGrp="1"/>
          </p:cNvSpPr>
          <p:nvPr>
            <p:ph type="body" idx="1"/>
          </p:nvPr>
        </p:nvSpPr>
        <p:spPr>
          <a:xfrm>
            <a:off x="839788" y="1952499"/>
            <a:ext cx="5157787" cy="72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28"/>
          <p:cNvSpPr txBox="1">
            <a:spLocks noGrp="1"/>
          </p:cNvSpPr>
          <p:nvPr>
            <p:ph type="body" idx="2"/>
          </p:nvPr>
        </p:nvSpPr>
        <p:spPr>
          <a:xfrm>
            <a:off x="839788" y="2766951"/>
            <a:ext cx="5157787" cy="3422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28"/>
          <p:cNvSpPr txBox="1">
            <a:spLocks noGrp="1"/>
          </p:cNvSpPr>
          <p:nvPr>
            <p:ph type="body" idx="3"/>
          </p:nvPr>
        </p:nvSpPr>
        <p:spPr>
          <a:xfrm>
            <a:off x="6172200" y="1952499"/>
            <a:ext cx="5183188" cy="72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28"/>
          <p:cNvSpPr txBox="1">
            <a:spLocks noGrp="1"/>
          </p:cNvSpPr>
          <p:nvPr>
            <p:ph type="body" idx="4"/>
          </p:nvPr>
        </p:nvSpPr>
        <p:spPr>
          <a:xfrm>
            <a:off x="6172200" y="2766951"/>
            <a:ext cx="5183188" cy="3422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9"/>
          <p:cNvSpPr txBox="1">
            <a:spLocks noGrp="1"/>
          </p:cNvSpPr>
          <p:nvPr>
            <p:ph type="title"/>
          </p:nvPr>
        </p:nvSpPr>
        <p:spPr>
          <a:xfrm>
            <a:off x="838200" y="1008285"/>
            <a:ext cx="10515600" cy="1090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5" name="Google Shape;65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1"/>
          <p:cNvSpPr txBox="1">
            <a:spLocks noGrp="1"/>
          </p:cNvSpPr>
          <p:nvPr>
            <p:ph type="title"/>
          </p:nvPr>
        </p:nvSpPr>
        <p:spPr>
          <a:xfrm>
            <a:off x="839788" y="987424"/>
            <a:ext cx="3932237" cy="1458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" name="Google Shape;74;p3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31"/>
          <p:cNvSpPr txBox="1">
            <a:spLocks noGrp="1"/>
          </p:cNvSpPr>
          <p:nvPr>
            <p:ph type="body" idx="2"/>
          </p:nvPr>
        </p:nvSpPr>
        <p:spPr>
          <a:xfrm>
            <a:off x="839788" y="2446316"/>
            <a:ext cx="3932237" cy="3422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3" name="Google Shape;13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40132" y="5373257"/>
            <a:ext cx="3111737" cy="867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359919" y="1582181"/>
            <a:ext cx="5472161" cy="130808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3"/>
          <p:cNvSpPr/>
          <p:nvPr/>
        </p:nvSpPr>
        <p:spPr>
          <a:xfrm>
            <a:off x="406400" y="387349"/>
            <a:ext cx="11379200" cy="6076951"/>
          </a:xfrm>
          <a:prstGeom prst="rect">
            <a:avLst/>
          </a:prstGeom>
          <a:noFill/>
          <a:ln w="12700" cap="flat" cmpd="sng">
            <a:solidFill>
              <a:srgbClr val="FF8E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23"/>
          <p:cNvSpPr/>
          <p:nvPr/>
        </p:nvSpPr>
        <p:spPr>
          <a:xfrm>
            <a:off x="127001" y="136524"/>
            <a:ext cx="2078544" cy="9810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7" name="Google Shape;27;p2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92100" y="136525"/>
            <a:ext cx="1799145" cy="50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2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92100" y="620713"/>
            <a:ext cx="2334045" cy="387572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D40E169-C1FF-07CE-4EAE-F15B2F55A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4B22855-EAAB-6E5F-6C40-129140BC69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496FC8-01F7-93AA-3A6A-0AE01FAF4B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8E9C7-1B79-4D00-96D9-1EAEED3E8812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082E22-F184-1274-C5D9-6506B17D2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784388-F854-6F7D-95D9-ECBF757232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25880-D75A-472D-94AC-908325D65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788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"/>
          <p:cNvSpPr txBox="1">
            <a:spLocks noGrp="1"/>
          </p:cNvSpPr>
          <p:nvPr>
            <p:ph type="ctrTitle"/>
          </p:nvPr>
        </p:nvSpPr>
        <p:spPr>
          <a:xfrm>
            <a:off x="1524000" y="3363985"/>
            <a:ext cx="9144000" cy="1151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Overview of:</a:t>
            </a:r>
            <a:endParaRPr/>
          </a:p>
        </p:txBody>
      </p:sp>
      <p:pic>
        <p:nvPicPr>
          <p:cNvPr id="103" name="Google Shape;10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44124" y="4320330"/>
            <a:ext cx="6503753" cy="1079959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2022</a:t>
            </a:r>
            <a:endParaRPr/>
          </a:p>
        </p:txBody>
      </p:sp>
      <p:sp>
        <p:nvSpPr>
          <p:cNvPr id="105" name="Google Shape;105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5EE119D2-4A84-2440-C28A-B1712E6FD1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417" y="1639120"/>
            <a:ext cx="11099165" cy="4921104"/>
          </a:xfrm>
          <a:prstGeom prst="rect">
            <a:avLst/>
          </a:prstGeom>
        </p:spPr>
      </p:pic>
      <p:sp>
        <p:nvSpPr>
          <p:cNvPr id="206" name="Google Shape;206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2022</a:t>
            </a:r>
            <a:endParaRPr/>
          </a:p>
        </p:txBody>
      </p:sp>
      <p:sp>
        <p:nvSpPr>
          <p:cNvPr id="207" name="Google Shape;20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208" name="Google Shape;208;p10"/>
          <p:cNvSpPr txBox="1">
            <a:spLocks noGrp="1"/>
          </p:cNvSpPr>
          <p:nvPr>
            <p:ph type="title"/>
          </p:nvPr>
        </p:nvSpPr>
        <p:spPr>
          <a:xfrm>
            <a:off x="839788" y="961901"/>
            <a:ext cx="10515600" cy="823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Creating an approval process/workflow</a:t>
            </a:r>
            <a:endParaRPr/>
          </a:p>
        </p:txBody>
      </p:sp>
      <p:grpSp>
        <p:nvGrpSpPr>
          <p:cNvPr id="210" name="Google Shape;210;p10"/>
          <p:cNvGrpSpPr/>
          <p:nvPr/>
        </p:nvGrpSpPr>
        <p:grpSpPr>
          <a:xfrm>
            <a:off x="7283257" y="1639120"/>
            <a:ext cx="4908743" cy="1475128"/>
            <a:chOff x="6543789" y="119703"/>
            <a:chExt cx="5397885" cy="1475128"/>
          </a:xfrm>
        </p:grpSpPr>
        <p:sp>
          <p:nvSpPr>
            <p:cNvPr id="211" name="Google Shape;211;p10"/>
            <p:cNvSpPr/>
            <p:nvPr/>
          </p:nvSpPr>
          <p:spPr>
            <a:xfrm>
              <a:off x="6543789" y="119703"/>
              <a:ext cx="5397885" cy="1475128"/>
            </a:xfrm>
            <a:prstGeom prst="wedgeRectCallout">
              <a:avLst>
                <a:gd name="adj1" fmla="val -53606"/>
                <a:gd name="adj2" fmla="val -13645"/>
              </a:avLst>
            </a:prstGeom>
            <a:solidFill>
              <a:schemeClr val="lt1"/>
            </a:solidFill>
            <a:ln w="12700" cap="flat" cmpd="sng">
              <a:solidFill>
                <a:srgbClr val="31538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Modules available to set up an approval workflow process</a:t>
              </a:r>
              <a:endParaRPr dirty="0"/>
            </a:p>
            <a:p>
              <a:pPr marL="171450" marR="0" lvl="0" indent="-1714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n-US" sz="120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Application form (Auto generated)）</a:t>
              </a:r>
              <a:endParaRPr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71450" marR="0" lvl="0" indent="-1714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n-US" sz="120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Approved</a:t>
              </a:r>
              <a:endParaRPr dirty="0"/>
            </a:p>
            <a:p>
              <a:pPr marL="171450" marR="0" lvl="0" indent="-1714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n-US" sz="120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OR operator</a:t>
              </a:r>
              <a:endParaRPr dirty="0"/>
            </a:p>
            <a:p>
              <a:pPr marL="171450" marR="0" lvl="0" indent="-1714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n-US" sz="120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AND operator</a:t>
              </a:r>
              <a:br>
                <a:rPr lang="en-US" sz="120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US" sz="120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Final </a:t>
              </a:r>
              <a:r>
                <a:rPr lang="en-US" sz="1200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approval</a:t>
              </a:r>
              <a:r>
                <a:rPr lang="en-US" sz="1200" b="1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削除不可</a:t>
              </a:r>
              <a:r>
                <a:rPr lang="en-US" sz="1200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。</a:t>
              </a:r>
              <a:endParaRPr dirty="0"/>
            </a:p>
          </p:txBody>
        </p:sp>
        <p:sp>
          <p:nvSpPr>
            <p:cNvPr id="212" name="Google Shape;212;p10"/>
            <p:cNvSpPr txBox="1"/>
            <p:nvPr/>
          </p:nvSpPr>
          <p:spPr>
            <a:xfrm>
              <a:off x="8671309" y="711552"/>
              <a:ext cx="2897753" cy="8309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171450" marR="0" lvl="0" indent="-1714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n-US" sz="120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Routing</a:t>
              </a:r>
              <a:endParaRPr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71450" marR="0" lvl="0" indent="-1714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n-US" sz="120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Create an approval process by arranging functions. (pre and post-function checks are in place)</a:t>
              </a:r>
              <a:endParaRPr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3" name="Google Shape;213;p10"/>
          <p:cNvSpPr/>
          <p:nvPr/>
        </p:nvSpPr>
        <p:spPr>
          <a:xfrm>
            <a:off x="217511" y="2858531"/>
            <a:ext cx="1992289" cy="1241141"/>
          </a:xfrm>
          <a:prstGeom prst="wedgeRectCallout">
            <a:avLst>
              <a:gd name="adj1" fmla="val 97177"/>
              <a:gd name="adj2" fmla="val 28444"/>
            </a:avLst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start of a process generates a function that cannot be removed or deleted.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10"/>
          <p:cNvSpPr/>
          <p:nvPr/>
        </p:nvSpPr>
        <p:spPr>
          <a:xfrm>
            <a:off x="2231020" y="5074798"/>
            <a:ext cx="2476499" cy="1297739"/>
          </a:xfrm>
          <a:prstGeom prst="wedgeRectCallout">
            <a:avLst>
              <a:gd name="adj1" fmla="val 36407"/>
              <a:gd name="adj2" fmla="val -132910"/>
            </a:avLst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approval process is routed to a different action based on the value entered on a form. For example the purchase amount for an item.</a:t>
            </a:r>
            <a:endParaRPr sz="14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10"/>
          <p:cNvSpPr/>
          <p:nvPr/>
        </p:nvSpPr>
        <p:spPr>
          <a:xfrm>
            <a:off x="5364118" y="2824491"/>
            <a:ext cx="1042382" cy="403876"/>
          </a:xfrm>
          <a:prstGeom prst="wedgeRectCallout">
            <a:avLst>
              <a:gd name="adj1" fmla="val -31856"/>
              <a:gd name="adj2" fmla="val 100089"/>
            </a:avLst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Approved</a:t>
            </a:r>
            <a:endParaRPr sz="14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10"/>
          <p:cNvSpPr/>
          <p:nvPr/>
        </p:nvSpPr>
        <p:spPr>
          <a:xfrm>
            <a:off x="6406500" y="4099261"/>
            <a:ext cx="1888272" cy="1119619"/>
          </a:xfrm>
          <a:prstGeom prst="wedgeRectCallout">
            <a:avLst>
              <a:gd name="adj1" fmla="val -69065"/>
              <a:gd name="adj2" fmla="val -9875"/>
            </a:avLst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AND operator used to require approval of all members of the approval group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10"/>
          <p:cNvSpPr/>
          <p:nvPr/>
        </p:nvSpPr>
        <p:spPr>
          <a:xfrm>
            <a:off x="6437576" y="5395540"/>
            <a:ext cx="1888272" cy="1290842"/>
          </a:xfrm>
          <a:prstGeom prst="wedgeRectCallout">
            <a:avLst>
              <a:gd name="adj1" fmla="val -70627"/>
              <a:gd name="adj2" fmla="val -32912"/>
            </a:avLst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OR operator used that only one person needs to approve the form out of the approval group</a:t>
            </a:r>
            <a:endParaRPr sz="14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10"/>
          <p:cNvSpPr/>
          <p:nvPr/>
        </p:nvSpPr>
        <p:spPr>
          <a:xfrm>
            <a:off x="8362139" y="5074798"/>
            <a:ext cx="1888272" cy="925695"/>
          </a:xfrm>
          <a:prstGeom prst="wedgeRectCallout">
            <a:avLst>
              <a:gd name="adj1" fmla="val -38865"/>
              <a:gd name="adj2" fmla="val -162477"/>
            </a:avLst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Final approval is placed at the end of the approval workflow</a:t>
            </a:r>
            <a:endParaRPr sz="14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10"/>
          <p:cNvSpPr/>
          <p:nvPr/>
        </p:nvSpPr>
        <p:spPr>
          <a:xfrm>
            <a:off x="10317778" y="4527430"/>
            <a:ext cx="1888272" cy="1382899"/>
          </a:xfrm>
          <a:prstGeom prst="wedgeRectCallout">
            <a:avLst>
              <a:gd name="adj1" fmla="val -56048"/>
              <a:gd name="adj2" fmla="val -92167"/>
            </a:avLst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Notifications can be sent via email, Slack, or Teams or Connect with other systems using Webhooks</a:t>
            </a:r>
            <a:endParaRPr sz="14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55EB20B4-D5EA-5C51-5BA3-63B151E7EC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6499" y="3996826"/>
            <a:ext cx="3439001" cy="141731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4B115AFF-89CD-90CA-074F-CDF2677E4E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8706" y="3838033"/>
            <a:ext cx="1510577" cy="1221383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9B43D3D8-031D-CD30-0951-D17AD62312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3091" y="3521550"/>
            <a:ext cx="1621922" cy="1387428"/>
          </a:xfrm>
          <a:prstGeom prst="rect">
            <a:avLst/>
          </a:prstGeom>
        </p:spPr>
      </p:pic>
      <p:sp>
        <p:nvSpPr>
          <p:cNvPr id="224" name="Google Shape;224;p11"/>
          <p:cNvSpPr txBox="1">
            <a:spLocks noGrp="1"/>
          </p:cNvSpPr>
          <p:nvPr>
            <p:ph type="body" idx="1"/>
          </p:nvPr>
        </p:nvSpPr>
        <p:spPr>
          <a:xfrm>
            <a:off x="838200" y="1678453"/>
            <a:ext cx="10515600" cy="1895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Link the application process for an approval workflow to an i-Reporter form template.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Specify the "application process" of the approval workflow and the "approval cluster" on the i-Reporter form.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When an application for approval is made within the i-Reporter app via the "approval cluster" an application form is automatically generated.</a:t>
            </a:r>
            <a:endParaRPr/>
          </a:p>
        </p:txBody>
      </p:sp>
      <p:sp>
        <p:nvSpPr>
          <p:cNvPr id="225" name="Google Shape;22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2022</a:t>
            </a:r>
            <a:endParaRPr/>
          </a:p>
        </p:txBody>
      </p:sp>
      <p:sp>
        <p:nvSpPr>
          <p:cNvPr id="226" name="Google Shape;226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227" name="Google Shape;227;p11"/>
          <p:cNvSpPr txBox="1">
            <a:spLocks noGrp="1"/>
          </p:cNvSpPr>
          <p:nvPr>
            <p:ph type="title"/>
          </p:nvPr>
        </p:nvSpPr>
        <p:spPr>
          <a:xfrm>
            <a:off x="839788" y="961901"/>
            <a:ext cx="10515600" cy="823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Integration with i-Reporter forms</a:t>
            </a:r>
            <a:endParaRPr/>
          </a:p>
        </p:txBody>
      </p:sp>
      <p:sp>
        <p:nvSpPr>
          <p:cNvPr id="229" name="Google Shape;229;p11"/>
          <p:cNvSpPr txBox="1"/>
          <p:nvPr/>
        </p:nvSpPr>
        <p:spPr>
          <a:xfrm>
            <a:off x="681400" y="5139947"/>
            <a:ext cx="2454188" cy="461665"/>
          </a:xfrm>
          <a:prstGeom prst="rect">
            <a:avLst/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3D3D3D"/>
                </a:solidFill>
                <a:latin typeface="Arial"/>
                <a:ea typeface="Arial"/>
                <a:cs typeface="Arial"/>
                <a:sym typeface="Arial"/>
              </a:rPr>
              <a:t>Application process of an approval workflow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2" name="Google Shape;232;p11"/>
          <p:cNvCxnSpPr/>
          <p:nvPr/>
        </p:nvCxnSpPr>
        <p:spPr>
          <a:xfrm>
            <a:off x="2504059" y="4036846"/>
            <a:ext cx="1832331" cy="356836"/>
          </a:xfrm>
          <a:prstGeom prst="straightConnector1">
            <a:avLst/>
          </a:prstGeom>
          <a:noFill/>
          <a:ln w="381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233" name="Google Shape;233;p11"/>
          <p:cNvSpPr txBox="1"/>
          <p:nvPr/>
        </p:nvSpPr>
        <p:spPr>
          <a:xfrm>
            <a:off x="4641574" y="3699534"/>
            <a:ext cx="2477223" cy="276999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3D3D3D"/>
                </a:solidFill>
                <a:latin typeface="Arial"/>
                <a:ea typeface="Arial"/>
                <a:cs typeface="Arial"/>
                <a:sym typeface="Arial"/>
              </a:rPr>
              <a:t>Name of the form to be linked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11"/>
          <p:cNvSpPr/>
          <p:nvPr/>
        </p:nvSpPr>
        <p:spPr>
          <a:xfrm>
            <a:off x="2882834" y="4618350"/>
            <a:ext cx="1777857" cy="968796"/>
          </a:xfrm>
          <a:prstGeom prst="wedgeRectCallout">
            <a:avLst>
              <a:gd name="adj1" fmla="val 48074"/>
              <a:gd name="adj2" fmla="val -68388"/>
            </a:avLst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Specify the approval cluster in the </a:t>
            </a:r>
            <a:r>
              <a:rPr lang="en-US" sz="1050" b="1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US" sz="105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-Reporter form that will be linked to the </a:t>
            </a:r>
            <a:r>
              <a:rPr lang="en-US" sz="1050" b="1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WorkFlow</a:t>
            </a:r>
            <a:r>
              <a:rPr lang="en-US" sz="105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approval process.</a:t>
            </a:r>
            <a:endParaRPr sz="105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11"/>
          <p:cNvSpPr txBox="1"/>
          <p:nvPr/>
        </p:nvSpPr>
        <p:spPr>
          <a:xfrm>
            <a:off x="4516040" y="5434434"/>
            <a:ext cx="2728292" cy="646331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3D3D3D"/>
                </a:solidFill>
                <a:latin typeface="Arial"/>
                <a:ea typeface="Arial"/>
                <a:cs typeface="Arial"/>
                <a:sym typeface="Arial"/>
              </a:rPr>
              <a:t>The approval cluster (1) is indicated and linked to the application process for the approval workflow.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11"/>
          <p:cNvSpPr txBox="1"/>
          <p:nvPr/>
        </p:nvSpPr>
        <p:spPr>
          <a:xfrm>
            <a:off x="8689387" y="3590512"/>
            <a:ext cx="3029216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3D3D3D"/>
                </a:solidFill>
                <a:latin typeface="Arial"/>
                <a:ea typeface="Arial"/>
                <a:cs typeface="Arial"/>
                <a:sym typeface="Arial"/>
              </a:rPr>
              <a:t>Detailed view of the approval cluster (1)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11"/>
          <p:cNvSpPr/>
          <p:nvPr/>
        </p:nvSpPr>
        <p:spPr>
          <a:xfrm>
            <a:off x="9724103" y="4830414"/>
            <a:ext cx="1022555" cy="229002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rgbClr val="00B050"/>
            </a:solidFill>
            <a:prstDash val="dot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11"/>
          <p:cNvSpPr txBox="1"/>
          <p:nvPr/>
        </p:nvSpPr>
        <p:spPr>
          <a:xfrm>
            <a:off x="8269561" y="5124214"/>
            <a:ext cx="3425278" cy="954107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3D3D3D"/>
                </a:solidFill>
                <a:latin typeface="Arial"/>
                <a:ea typeface="Arial"/>
                <a:cs typeface="Arial"/>
                <a:sym typeface="Arial"/>
              </a:rPr>
              <a:t>An application is generated when someone applied for approval of the form via the "Approval cluster (1)" that is linked to the application process.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11"/>
          <p:cNvSpPr/>
          <p:nvPr/>
        </p:nvSpPr>
        <p:spPr>
          <a:xfrm>
            <a:off x="1542823" y="4010080"/>
            <a:ext cx="909257" cy="767203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rgbClr val="00B050"/>
            </a:solidFill>
            <a:prstDash val="dot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11"/>
          <p:cNvSpPr/>
          <p:nvPr/>
        </p:nvSpPr>
        <p:spPr>
          <a:xfrm>
            <a:off x="4388369" y="4215264"/>
            <a:ext cx="591356" cy="198447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rgbClr val="00B050"/>
            </a:solidFill>
            <a:prstDash val="dot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図 20">
            <a:extLst>
              <a:ext uri="{FF2B5EF4-FFF2-40B4-BE49-F238E27FC236}">
                <a16:creationId xmlns:a16="http://schemas.microsoft.com/office/drawing/2014/main" id="{285EEA42-5F79-E225-F060-29DDE20D2E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2755" y="1537566"/>
            <a:ext cx="6700949" cy="2090193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1C2347DA-00FD-AB0A-132A-26A85711B5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7065" y="4006759"/>
            <a:ext cx="1886915" cy="2650132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396C5040-784A-6A80-7874-8257F65A75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6695" y="4156848"/>
            <a:ext cx="2298981" cy="2405260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6A475BC1-D654-3363-EE22-5AD88ADA28D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2056" y="4603967"/>
            <a:ext cx="1978879" cy="2152211"/>
          </a:xfrm>
          <a:prstGeom prst="rect">
            <a:avLst/>
          </a:prstGeom>
        </p:spPr>
      </p:pic>
      <p:sp>
        <p:nvSpPr>
          <p:cNvPr id="251" name="Google Shape;25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July 2022</a:t>
            </a:r>
            <a:endParaRPr/>
          </a:p>
        </p:txBody>
      </p:sp>
      <p:sp>
        <p:nvSpPr>
          <p:cNvPr id="252" name="Google Shape;252;p12"/>
          <p:cNvSpPr txBox="1">
            <a:spLocks noGrp="1"/>
          </p:cNvSpPr>
          <p:nvPr>
            <p:ph type="title"/>
          </p:nvPr>
        </p:nvSpPr>
        <p:spPr>
          <a:xfrm>
            <a:off x="839788" y="961901"/>
            <a:ext cx="10515600" cy="823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Mapping of approval workflows and form definitions</a:t>
            </a:r>
            <a:endParaRPr/>
          </a:p>
        </p:txBody>
      </p:sp>
      <p:sp>
        <p:nvSpPr>
          <p:cNvPr id="253" name="Google Shape;253;p12"/>
          <p:cNvSpPr txBox="1"/>
          <p:nvPr/>
        </p:nvSpPr>
        <p:spPr>
          <a:xfrm>
            <a:off x="8084664" y="64928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12</a:t>
            </a:fld>
            <a:endParaRPr sz="120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12"/>
          <p:cNvSpPr/>
          <p:nvPr/>
        </p:nvSpPr>
        <p:spPr>
          <a:xfrm>
            <a:off x="149047" y="3678381"/>
            <a:ext cx="2363725" cy="3091556"/>
          </a:xfrm>
          <a:prstGeom prst="rect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12"/>
          <p:cNvSpPr/>
          <p:nvPr/>
        </p:nvSpPr>
        <p:spPr>
          <a:xfrm>
            <a:off x="-73985" y="3679026"/>
            <a:ext cx="277031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Server equipment purchase authorization form P1</a:t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12"/>
          <p:cNvSpPr/>
          <p:nvPr/>
        </p:nvSpPr>
        <p:spPr>
          <a:xfrm>
            <a:off x="2590158" y="3661905"/>
            <a:ext cx="2363725" cy="3091556"/>
          </a:xfrm>
          <a:prstGeom prst="rect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12"/>
          <p:cNvSpPr/>
          <p:nvPr/>
        </p:nvSpPr>
        <p:spPr>
          <a:xfrm>
            <a:off x="5228983" y="3684247"/>
            <a:ext cx="2363725" cy="3091556"/>
          </a:xfrm>
          <a:prstGeom prst="rect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12"/>
          <p:cNvSpPr/>
          <p:nvPr/>
        </p:nvSpPr>
        <p:spPr>
          <a:xfrm>
            <a:off x="5660850" y="3667771"/>
            <a:ext cx="277031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Server equipment purchase authorization form P3</a:t>
            </a:r>
            <a:endParaRPr/>
          </a:p>
        </p:txBody>
      </p:sp>
      <p:sp>
        <p:nvSpPr>
          <p:cNvPr id="259" name="Google Shape;259;p12"/>
          <p:cNvSpPr/>
          <p:nvPr/>
        </p:nvSpPr>
        <p:spPr>
          <a:xfrm>
            <a:off x="7768950" y="3684247"/>
            <a:ext cx="2363725" cy="3091556"/>
          </a:xfrm>
          <a:prstGeom prst="rect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12"/>
          <p:cNvSpPr/>
          <p:nvPr/>
        </p:nvSpPr>
        <p:spPr>
          <a:xfrm>
            <a:off x="8200818" y="3667771"/>
            <a:ext cx="277031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Server equipment purchase authorization form P4</a:t>
            </a:r>
            <a:endParaRPr/>
          </a:p>
        </p:txBody>
      </p:sp>
      <p:sp>
        <p:nvSpPr>
          <p:cNvPr id="261" name="Google Shape;261;p12"/>
          <p:cNvSpPr/>
          <p:nvPr/>
        </p:nvSpPr>
        <p:spPr>
          <a:xfrm>
            <a:off x="2990458" y="3684743"/>
            <a:ext cx="159374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Server equipment purchase authorization form P2</a:t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12"/>
          <p:cNvSpPr/>
          <p:nvPr/>
        </p:nvSpPr>
        <p:spPr>
          <a:xfrm>
            <a:off x="1795823" y="4072974"/>
            <a:ext cx="432468" cy="336927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A8D08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Google Shape;263;p12"/>
          <p:cNvSpPr/>
          <p:nvPr/>
        </p:nvSpPr>
        <p:spPr>
          <a:xfrm>
            <a:off x="1629205" y="3864452"/>
            <a:ext cx="684802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Reviewer</a:t>
            </a:r>
            <a:endParaRPr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12"/>
          <p:cNvSpPr/>
          <p:nvPr/>
        </p:nvSpPr>
        <p:spPr>
          <a:xfrm>
            <a:off x="1041550" y="4068603"/>
            <a:ext cx="432468" cy="336927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A8D08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p12"/>
          <p:cNvSpPr/>
          <p:nvPr/>
        </p:nvSpPr>
        <p:spPr>
          <a:xfrm>
            <a:off x="896888" y="3860477"/>
            <a:ext cx="68480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Requestor</a:t>
            </a:r>
            <a:endParaRPr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p12"/>
          <p:cNvSpPr/>
          <p:nvPr/>
        </p:nvSpPr>
        <p:spPr>
          <a:xfrm>
            <a:off x="505620" y="4068603"/>
            <a:ext cx="432468" cy="336927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A8D08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12"/>
          <p:cNvSpPr/>
          <p:nvPr/>
        </p:nvSpPr>
        <p:spPr>
          <a:xfrm>
            <a:off x="367378" y="3860477"/>
            <a:ext cx="68480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Requestor</a:t>
            </a:r>
            <a:endParaRPr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68" name="Google Shape;268;p12"/>
          <p:cNvGrpSpPr/>
          <p:nvPr/>
        </p:nvGrpSpPr>
        <p:grpSpPr>
          <a:xfrm>
            <a:off x="9497942" y="4042437"/>
            <a:ext cx="695327" cy="2648907"/>
            <a:chOff x="11250583" y="3523153"/>
            <a:chExt cx="822597" cy="3133754"/>
          </a:xfrm>
        </p:grpSpPr>
        <p:sp>
          <p:nvSpPr>
            <p:cNvPr id="269" name="Google Shape;269;p12"/>
            <p:cNvSpPr/>
            <p:nvPr/>
          </p:nvSpPr>
          <p:spPr>
            <a:xfrm>
              <a:off x="11435182" y="3825672"/>
              <a:ext cx="505357" cy="388072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>
                  <a:solidFill>
                    <a:srgbClr val="2F5496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 sz="1100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12"/>
            <p:cNvSpPr/>
            <p:nvPr/>
          </p:nvSpPr>
          <p:spPr>
            <a:xfrm>
              <a:off x="11250583" y="3523153"/>
              <a:ext cx="822597" cy="2730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Approver</a:t>
              </a:r>
              <a:endPara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12"/>
            <p:cNvSpPr/>
            <p:nvPr/>
          </p:nvSpPr>
          <p:spPr>
            <a:xfrm>
              <a:off x="11435182" y="4232866"/>
              <a:ext cx="505357" cy="388072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>
                  <a:solidFill>
                    <a:srgbClr val="2F5496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 sz="1100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12"/>
            <p:cNvSpPr/>
            <p:nvPr/>
          </p:nvSpPr>
          <p:spPr>
            <a:xfrm>
              <a:off x="11435182" y="4640060"/>
              <a:ext cx="505357" cy="388072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>
                  <a:solidFill>
                    <a:srgbClr val="2F5496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 sz="1100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12"/>
            <p:cNvSpPr/>
            <p:nvPr/>
          </p:nvSpPr>
          <p:spPr>
            <a:xfrm>
              <a:off x="11435182" y="5047254"/>
              <a:ext cx="505357" cy="388072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>
                  <a:solidFill>
                    <a:srgbClr val="2F5496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endParaRPr sz="1100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12"/>
            <p:cNvSpPr/>
            <p:nvPr/>
          </p:nvSpPr>
          <p:spPr>
            <a:xfrm>
              <a:off x="11435182" y="5861642"/>
              <a:ext cx="505357" cy="388072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>
                  <a:solidFill>
                    <a:srgbClr val="2F5496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endParaRPr sz="1100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12"/>
            <p:cNvSpPr/>
            <p:nvPr/>
          </p:nvSpPr>
          <p:spPr>
            <a:xfrm>
              <a:off x="11435182" y="6268835"/>
              <a:ext cx="505357" cy="388072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rgbClr val="2F5496"/>
                  </a:solidFill>
                  <a:latin typeface="Arial"/>
                  <a:ea typeface="Arial"/>
                  <a:cs typeface="Arial"/>
                  <a:sym typeface="Arial"/>
                </a:rPr>
                <a:t>7</a:t>
              </a:r>
              <a:endParaRPr sz="1100" b="1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76" name="Google Shape;276;p12"/>
          <p:cNvSpPr/>
          <p:nvPr/>
        </p:nvSpPr>
        <p:spPr>
          <a:xfrm>
            <a:off x="6160274" y="4098545"/>
            <a:ext cx="427169" cy="32803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12"/>
          <p:cNvSpPr/>
          <p:nvPr/>
        </p:nvSpPr>
        <p:spPr>
          <a:xfrm>
            <a:off x="6024205" y="3881417"/>
            <a:ext cx="803879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Approver</a:t>
            </a:r>
            <a:endParaRPr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78" name="Google Shape;278;p12"/>
          <p:cNvCxnSpPr>
            <a:cxnSpLocks/>
            <a:endCxn id="269" idx="1"/>
          </p:cNvCxnSpPr>
          <p:nvPr/>
        </p:nvCxnSpPr>
        <p:spPr>
          <a:xfrm>
            <a:off x="4992151" y="2479092"/>
            <a:ext cx="4661829" cy="1983074"/>
          </a:xfrm>
          <a:prstGeom prst="straightConnector1">
            <a:avLst/>
          </a:prstGeom>
          <a:noFill/>
          <a:ln w="28575" cap="flat" cmpd="sng">
            <a:solidFill>
              <a:srgbClr val="33CC33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279" name="Google Shape;279;p12"/>
          <p:cNvSpPr/>
          <p:nvPr/>
        </p:nvSpPr>
        <p:spPr>
          <a:xfrm>
            <a:off x="5882672" y="3845341"/>
            <a:ext cx="945412" cy="697692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rgbClr val="00B050"/>
            </a:solidFill>
            <a:prstDash val="dot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80" name="Google Shape;280;p12"/>
          <p:cNvCxnSpPr>
            <a:cxnSpLocks/>
          </p:cNvCxnSpPr>
          <p:nvPr/>
        </p:nvCxnSpPr>
        <p:spPr>
          <a:xfrm>
            <a:off x="4858521" y="2169273"/>
            <a:ext cx="4717077" cy="2287815"/>
          </a:xfrm>
          <a:prstGeom prst="straightConnector1">
            <a:avLst/>
          </a:prstGeom>
          <a:noFill/>
          <a:ln w="28575" cap="flat" cmpd="sng">
            <a:solidFill>
              <a:srgbClr val="FFC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81" name="Google Shape;281;p12"/>
          <p:cNvCxnSpPr>
            <a:cxnSpLocks/>
          </p:cNvCxnSpPr>
          <p:nvPr/>
        </p:nvCxnSpPr>
        <p:spPr>
          <a:xfrm>
            <a:off x="5497713" y="2185403"/>
            <a:ext cx="4121714" cy="2672228"/>
          </a:xfrm>
          <a:prstGeom prst="straightConnector1">
            <a:avLst/>
          </a:prstGeom>
          <a:noFill/>
          <a:ln w="28575" cap="flat" cmpd="sng">
            <a:solidFill>
              <a:srgbClr val="FFC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82" name="Google Shape;282;p12"/>
          <p:cNvCxnSpPr>
            <a:cxnSpLocks/>
          </p:cNvCxnSpPr>
          <p:nvPr/>
        </p:nvCxnSpPr>
        <p:spPr>
          <a:xfrm>
            <a:off x="6202274" y="2200373"/>
            <a:ext cx="3424384" cy="3004178"/>
          </a:xfrm>
          <a:prstGeom prst="straightConnector1">
            <a:avLst/>
          </a:prstGeom>
          <a:noFill/>
          <a:ln w="28575" cap="flat" cmpd="sng">
            <a:solidFill>
              <a:srgbClr val="FFC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83" name="Google Shape;283;p12"/>
          <p:cNvCxnSpPr>
            <a:cxnSpLocks/>
          </p:cNvCxnSpPr>
          <p:nvPr/>
        </p:nvCxnSpPr>
        <p:spPr>
          <a:xfrm>
            <a:off x="6864835" y="2173802"/>
            <a:ext cx="2751945" cy="3363957"/>
          </a:xfrm>
          <a:prstGeom prst="straightConnector1">
            <a:avLst/>
          </a:prstGeom>
          <a:noFill/>
          <a:ln w="28575" cap="flat" cmpd="sng">
            <a:solidFill>
              <a:srgbClr val="9933FF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284" name="Google Shape;284;p12"/>
          <p:cNvSpPr/>
          <p:nvPr/>
        </p:nvSpPr>
        <p:spPr>
          <a:xfrm>
            <a:off x="7776074" y="5667321"/>
            <a:ext cx="1843353" cy="338551"/>
          </a:xfrm>
          <a:prstGeom prst="rect">
            <a:avLst/>
          </a:prstGeom>
          <a:solidFill>
            <a:srgbClr val="7F7F7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Final Approvals</a:t>
            </a:r>
            <a:endParaRPr sz="11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85" name="Google Shape;285;p12"/>
          <p:cNvCxnSpPr>
            <a:cxnSpLocks/>
          </p:cNvCxnSpPr>
          <p:nvPr/>
        </p:nvCxnSpPr>
        <p:spPr>
          <a:xfrm>
            <a:off x="7748661" y="1967282"/>
            <a:ext cx="1868724" cy="416971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86" name="Google Shape;286;p12"/>
          <p:cNvCxnSpPr>
            <a:cxnSpLocks/>
            <a:endCxn id="275" idx="1"/>
          </p:cNvCxnSpPr>
          <p:nvPr/>
        </p:nvCxnSpPr>
        <p:spPr>
          <a:xfrm>
            <a:off x="7789843" y="2450929"/>
            <a:ext cx="1864137" cy="40764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87" name="Google Shape;287;p12"/>
          <p:cNvCxnSpPr>
            <a:cxnSpLocks/>
            <a:endCxn id="277" idx="2"/>
          </p:cNvCxnSpPr>
          <p:nvPr/>
        </p:nvCxnSpPr>
        <p:spPr>
          <a:xfrm>
            <a:off x="4215550" y="2171487"/>
            <a:ext cx="2210595" cy="1940762"/>
          </a:xfrm>
          <a:prstGeom prst="straightConnector1">
            <a:avLst/>
          </a:prstGeom>
          <a:noFill/>
          <a:ln w="28575" cap="flat" cmpd="sng">
            <a:solidFill>
              <a:srgbClr val="33CC33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88" name="Google Shape;288;p12"/>
          <p:cNvCxnSpPr>
            <a:cxnSpLocks/>
          </p:cNvCxnSpPr>
          <p:nvPr/>
        </p:nvCxnSpPr>
        <p:spPr>
          <a:xfrm>
            <a:off x="4243031" y="2690918"/>
            <a:ext cx="1905355" cy="1411986"/>
          </a:xfrm>
          <a:prstGeom prst="straightConnector1">
            <a:avLst/>
          </a:prstGeom>
          <a:noFill/>
          <a:ln w="28575" cap="flat" cmpd="sng">
            <a:solidFill>
              <a:srgbClr val="FFC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89" name="Google Shape;289;p12"/>
          <p:cNvCxnSpPr>
            <a:cxnSpLocks/>
            <a:endCxn id="277" idx="2"/>
          </p:cNvCxnSpPr>
          <p:nvPr/>
        </p:nvCxnSpPr>
        <p:spPr>
          <a:xfrm>
            <a:off x="4297901" y="3076048"/>
            <a:ext cx="2128244" cy="1036201"/>
          </a:xfrm>
          <a:prstGeom prst="straightConnector1">
            <a:avLst/>
          </a:prstGeom>
          <a:noFill/>
          <a:ln w="28575" cap="flat" cmpd="sng">
            <a:solidFill>
              <a:srgbClr val="9933FF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90" name="Google Shape;290;p12"/>
          <p:cNvCxnSpPr>
            <a:cxnSpLocks/>
            <a:endCxn id="276" idx="1"/>
          </p:cNvCxnSpPr>
          <p:nvPr/>
        </p:nvCxnSpPr>
        <p:spPr>
          <a:xfrm>
            <a:off x="2813237" y="2271249"/>
            <a:ext cx="3347037" cy="1991311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dash"/>
            <a:miter lim="800000"/>
            <a:headEnd type="oval" w="med" len="med"/>
            <a:tailEnd type="oval" w="med" len="med"/>
          </a:ln>
        </p:spPr>
      </p:cxnSp>
      <p:sp>
        <p:nvSpPr>
          <p:cNvPr id="291" name="Google Shape;291;p12"/>
          <p:cNvSpPr/>
          <p:nvPr/>
        </p:nvSpPr>
        <p:spPr>
          <a:xfrm>
            <a:off x="2501226" y="1792391"/>
            <a:ext cx="427169" cy="403982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12"/>
          <p:cNvSpPr/>
          <p:nvPr/>
        </p:nvSpPr>
        <p:spPr>
          <a:xfrm>
            <a:off x="4463515" y="4822110"/>
            <a:ext cx="1446268" cy="572653"/>
          </a:xfrm>
          <a:prstGeom prst="wedgeRectCallout">
            <a:avLst>
              <a:gd name="adj1" fmla="val 44653"/>
              <a:gd name="adj2" fmla="val -146194"/>
            </a:avLst>
          </a:prstGeom>
          <a:solidFill>
            <a:srgbClr val="FFF2CC"/>
          </a:solidFill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Specify one cluster on the i-Reporter form to link with the approval workflow</a:t>
            </a:r>
            <a:endParaRPr sz="900" b="1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12"/>
          <p:cNvSpPr/>
          <p:nvPr/>
        </p:nvSpPr>
        <p:spPr>
          <a:xfrm>
            <a:off x="9490153" y="2450133"/>
            <a:ext cx="2017324" cy="622496"/>
          </a:xfrm>
          <a:prstGeom prst="wedgeRectCallout">
            <a:avLst>
              <a:gd name="adj1" fmla="val -21617"/>
              <a:gd name="adj2" fmla="val 237751"/>
            </a:avLst>
          </a:prstGeom>
          <a:solidFill>
            <a:srgbClr val="FFF2CC"/>
          </a:solidFill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AND Approval. All approvers and final approvers must sign off. </a:t>
            </a:r>
            <a:endParaRPr sz="900" b="1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12"/>
          <p:cNvSpPr/>
          <p:nvPr/>
        </p:nvSpPr>
        <p:spPr>
          <a:xfrm>
            <a:off x="9200464" y="1349891"/>
            <a:ext cx="2843169" cy="1085051"/>
          </a:xfrm>
          <a:prstGeom prst="wedgeRectCallout">
            <a:avLst>
              <a:gd name="adj1" fmla="val -73343"/>
              <a:gd name="adj2" fmla="val 8209"/>
            </a:avLst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Layout of the approval workflow and indication of the approval cluster in the i-Reporter form.</a:t>
            </a:r>
            <a:endParaRPr sz="1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12"/>
          <p:cNvSpPr/>
          <p:nvPr/>
        </p:nvSpPr>
        <p:spPr>
          <a:xfrm>
            <a:off x="439289" y="5451748"/>
            <a:ext cx="1446268" cy="802626"/>
          </a:xfrm>
          <a:prstGeom prst="wedgeRectCallout">
            <a:avLst>
              <a:gd name="adj1" fmla="val -17088"/>
              <a:gd name="adj2" fmla="val -160610"/>
            </a:avLst>
          </a:prstGeom>
          <a:solidFill>
            <a:srgbClr val="FFF2CC"/>
          </a:solidFill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The person filling out the form (requestors) and the reviewer are not part of the approval process.</a:t>
            </a:r>
            <a:endParaRPr sz="9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12"/>
          <p:cNvSpPr txBox="1"/>
          <p:nvPr/>
        </p:nvSpPr>
        <p:spPr>
          <a:xfrm>
            <a:off x="10163538" y="4187386"/>
            <a:ext cx="2192060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1 to 7 are all clusters within an i-Reporter form</a:t>
            </a:r>
            <a:endParaRPr sz="1100">
              <a:solidFill>
                <a:srgbClr val="2F549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12"/>
          <p:cNvSpPr/>
          <p:nvPr/>
        </p:nvSpPr>
        <p:spPr>
          <a:xfrm>
            <a:off x="3095457" y="6136992"/>
            <a:ext cx="1989600" cy="50000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rgbClr val="00B0F0"/>
            </a:solidFill>
            <a:prstDash val="dot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12"/>
          <p:cNvSpPr/>
          <p:nvPr/>
        </p:nvSpPr>
        <p:spPr>
          <a:xfrm>
            <a:off x="3151348" y="1765291"/>
            <a:ext cx="473948" cy="403982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rgbClr val="00B0F0"/>
            </a:solidFill>
            <a:prstDash val="dot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99" name="Google Shape;299;p12"/>
          <p:cNvCxnSpPr>
            <a:cxnSpLocks/>
          </p:cNvCxnSpPr>
          <p:nvPr/>
        </p:nvCxnSpPr>
        <p:spPr>
          <a:xfrm>
            <a:off x="3419936" y="2213872"/>
            <a:ext cx="358795" cy="3938095"/>
          </a:xfrm>
          <a:prstGeom prst="straightConnector1">
            <a:avLst/>
          </a:prstGeom>
          <a:noFill/>
          <a:ln w="38100" cap="flat" cmpd="sng">
            <a:solidFill>
              <a:srgbClr val="00B0F0"/>
            </a:solidFill>
            <a:prstDash val="dash"/>
            <a:miter lim="800000"/>
            <a:headEnd type="oval" w="med" len="med"/>
            <a:tailEnd type="oval" w="med" len="med"/>
          </a:ln>
        </p:spPr>
      </p:cxnSp>
      <p:sp>
        <p:nvSpPr>
          <p:cNvPr id="300" name="Google Shape;300;p12"/>
          <p:cNvSpPr/>
          <p:nvPr/>
        </p:nvSpPr>
        <p:spPr>
          <a:xfrm>
            <a:off x="129653" y="3278681"/>
            <a:ext cx="3516874" cy="338554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Transaction ID: 1234 | Transaction name: Server equipment purchase authorization form</a:t>
            </a:r>
            <a:endParaRPr sz="8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12"/>
          <p:cNvSpPr/>
          <p:nvPr/>
        </p:nvSpPr>
        <p:spPr>
          <a:xfrm>
            <a:off x="205155" y="3860477"/>
            <a:ext cx="2288963" cy="682556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rgbClr val="00B050"/>
            </a:solidFill>
            <a:prstDash val="dot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12"/>
          <p:cNvSpPr/>
          <p:nvPr/>
        </p:nvSpPr>
        <p:spPr>
          <a:xfrm>
            <a:off x="9552602" y="5666487"/>
            <a:ext cx="81690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Final Approvers</a:t>
            </a:r>
            <a:endParaRPr sz="9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20DF2E5-F6EA-951A-7ECF-77E558F7F32B}"/>
              </a:ext>
            </a:extLst>
          </p:cNvPr>
          <p:cNvSpPr/>
          <p:nvPr/>
        </p:nvSpPr>
        <p:spPr>
          <a:xfrm>
            <a:off x="372717" y="4621914"/>
            <a:ext cx="300583" cy="32803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52467B9-8319-087D-9EC7-D86DF3BFFFD8}"/>
              </a:ext>
            </a:extLst>
          </p:cNvPr>
          <p:cNvSpPr/>
          <p:nvPr/>
        </p:nvSpPr>
        <p:spPr>
          <a:xfrm>
            <a:off x="1311343" y="4627489"/>
            <a:ext cx="484480" cy="32803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06D9D45-FA67-CBDD-63E8-DB1477A80D62}"/>
              </a:ext>
            </a:extLst>
          </p:cNvPr>
          <p:cNvSpPr txBox="1"/>
          <p:nvPr/>
        </p:nvSpPr>
        <p:spPr>
          <a:xfrm>
            <a:off x="1015196" y="4622447"/>
            <a:ext cx="11496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Estimate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F2CEDBC-D41D-10D5-96FC-FCA648175001}"/>
              </a:ext>
            </a:extLst>
          </p:cNvPr>
          <p:cNvSpPr/>
          <p:nvPr/>
        </p:nvSpPr>
        <p:spPr>
          <a:xfrm>
            <a:off x="2757107" y="4187386"/>
            <a:ext cx="220848" cy="274779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6411E58-C64F-4926-145D-940546F65D4F}"/>
              </a:ext>
            </a:extLst>
          </p:cNvPr>
          <p:cNvSpPr/>
          <p:nvPr/>
        </p:nvSpPr>
        <p:spPr>
          <a:xfrm>
            <a:off x="3780405" y="4187387"/>
            <a:ext cx="673326" cy="25383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7A7D4AB-448D-0418-5A3C-19D354D2C108}"/>
              </a:ext>
            </a:extLst>
          </p:cNvPr>
          <p:cNvSpPr txBox="1"/>
          <p:nvPr/>
        </p:nvSpPr>
        <p:spPr>
          <a:xfrm>
            <a:off x="3528595" y="4175586"/>
            <a:ext cx="11496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Estimate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88691E5-8FAC-C9A1-CE9E-B1C9E0CDF5C8}"/>
              </a:ext>
            </a:extLst>
          </p:cNvPr>
          <p:cNvSpPr/>
          <p:nvPr/>
        </p:nvSpPr>
        <p:spPr>
          <a:xfrm>
            <a:off x="2690282" y="6222799"/>
            <a:ext cx="327789" cy="27007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CFDDD4A-8CEC-2921-DB9C-C3CB312CD8AB}"/>
              </a:ext>
            </a:extLst>
          </p:cNvPr>
          <p:cNvSpPr txBox="1"/>
          <p:nvPr/>
        </p:nvSpPr>
        <p:spPr>
          <a:xfrm>
            <a:off x="2615232" y="6254374"/>
            <a:ext cx="5796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bg1"/>
                </a:solidFill>
              </a:rPr>
              <a:t>TOTAL</a:t>
            </a:r>
            <a:endParaRPr kumimoji="1" lang="ja-JP" altLang="en-US" sz="900" dirty="0">
              <a:solidFill>
                <a:schemeClr val="bg1"/>
              </a:solidFill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735A9AD9-4B63-1F4E-4215-194E276687C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93277" y="4457088"/>
            <a:ext cx="2123155" cy="2234256"/>
          </a:xfrm>
          <a:prstGeom prst="rect">
            <a:avLst/>
          </a:prstGeom>
        </p:spPr>
      </p:pic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8987644-B9FD-8304-76E1-577CF1D7EB0F}"/>
              </a:ext>
            </a:extLst>
          </p:cNvPr>
          <p:cNvSpPr/>
          <p:nvPr/>
        </p:nvSpPr>
        <p:spPr>
          <a:xfrm>
            <a:off x="5511552" y="4518137"/>
            <a:ext cx="218450" cy="18120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F425E6B-F988-6C99-25F1-DF923D32171F}"/>
              </a:ext>
            </a:extLst>
          </p:cNvPr>
          <p:cNvSpPr/>
          <p:nvPr/>
        </p:nvSpPr>
        <p:spPr>
          <a:xfrm>
            <a:off x="6272743" y="4506645"/>
            <a:ext cx="656719" cy="17947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20A52DE-E851-13A9-DBC3-AEE74608F33D}"/>
              </a:ext>
            </a:extLst>
          </p:cNvPr>
          <p:cNvSpPr txBox="1"/>
          <p:nvPr/>
        </p:nvSpPr>
        <p:spPr>
          <a:xfrm>
            <a:off x="5840885" y="4434163"/>
            <a:ext cx="17857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Purchase reason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A4E6855D-9ED8-29C7-64C8-C0F68F992879}"/>
              </a:ext>
            </a:extLst>
          </p:cNvPr>
          <p:cNvSpPr/>
          <p:nvPr/>
        </p:nvSpPr>
        <p:spPr>
          <a:xfrm>
            <a:off x="8179184" y="4035301"/>
            <a:ext cx="1081926" cy="227259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B128349-A407-92EB-7C41-E495DB5BB08F}"/>
              </a:ext>
            </a:extLst>
          </p:cNvPr>
          <p:cNvSpPr txBox="1"/>
          <p:nvPr/>
        </p:nvSpPr>
        <p:spPr>
          <a:xfrm>
            <a:off x="7907244" y="4015474"/>
            <a:ext cx="17857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Approval comment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A773C714-3914-3FDC-0B7D-693A2A74084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65096" y="2309992"/>
            <a:ext cx="481678" cy="3382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3"/>
          <p:cNvSpPr txBox="1">
            <a:spLocks noGrp="1"/>
          </p:cNvSpPr>
          <p:nvPr>
            <p:ph type="body" idx="1"/>
          </p:nvPr>
        </p:nvSpPr>
        <p:spPr>
          <a:xfrm>
            <a:off x="838200" y="2189527"/>
            <a:ext cx="10515600" cy="4106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When the designated “approval cluster" in an i-Reporter form is filled and an application for approval is submitted, this triggers the application process within i-Repo WorkFlow and the approval process is started.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When an i-Reporter form is saved while being edited, i-Reporters webhook functionality can be set to notify i-Repo WorkFlow in real-time of the changes.</a:t>
            </a:r>
            <a:endParaRPr/>
          </a:p>
        </p:txBody>
      </p:sp>
      <p:sp>
        <p:nvSpPr>
          <p:cNvPr id="308" name="Google Shape;30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2022</a:t>
            </a:r>
            <a:endParaRPr/>
          </a:p>
        </p:txBody>
      </p:sp>
      <p:sp>
        <p:nvSpPr>
          <p:cNvPr id="309" name="Google Shape;30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310" name="Google Shape;310;p13"/>
          <p:cNvSpPr txBox="1">
            <a:spLocks noGrp="1"/>
          </p:cNvSpPr>
          <p:nvPr>
            <p:ph type="title"/>
          </p:nvPr>
        </p:nvSpPr>
        <p:spPr>
          <a:xfrm>
            <a:off x="839788" y="961901"/>
            <a:ext cx="10515600" cy="823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Automatic triggering of approval requests</a:t>
            </a:r>
            <a:endParaRPr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82E39AD-89EB-D8C4-F8B5-F56E083E58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2819" y="4514133"/>
            <a:ext cx="2729987" cy="2207342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14"/>
          <p:cNvSpPr txBox="1">
            <a:spLocks noGrp="1"/>
          </p:cNvSpPr>
          <p:nvPr>
            <p:ph type="body" idx="1"/>
          </p:nvPr>
        </p:nvSpPr>
        <p:spPr>
          <a:xfrm>
            <a:off x="838200" y="2265028"/>
            <a:ext cx="10515600" cy="4030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When a step along the approval process is completed, the cluster that is designated is automatically updated with the approval digital stamp.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Once all the steps in the approval process for a form are completed that is set up in i-Repo WorkFlow the form is automatically marked as completed.</a:t>
            </a:r>
            <a:endParaRPr/>
          </a:p>
        </p:txBody>
      </p:sp>
      <p:sp>
        <p:nvSpPr>
          <p:cNvPr id="317" name="Google Shape;31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2022</a:t>
            </a:r>
            <a:endParaRPr/>
          </a:p>
        </p:txBody>
      </p:sp>
      <p:sp>
        <p:nvSpPr>
          <p:cNvPr id="318" name="Google Shape;318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  <p:sp>
        <p:nvSpPr>
          <p:cNvPr id="319" name="Google Shape;319;p14"/>
          <p:cNvSpPr txBox="1">
            <a:spLocks noGrp="1"/>
          </p:cNvSpPr>
          <p:nvPr>
            <p:ph type="title"/>
          </p:nvPr>
        </p:nvSpPr>
        <p:spPr>
          <a:xfrm>
            <a:off x="839788" y="961901"/>
            <a:ext cx="10515600" cy="823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Updating of i-Reporter forms during the approval process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15"/>
          <p:cNvSpPr txBox="1">
            <a:spLocks noGrp="1"/>
          </p:cNvSpPr>
          <p:nvPr>
            <p:ph type="body" idx="1"/>
          </p:nvPr>
        </p:nvSpPr>
        <p:spPr>
          <a:xfrm>
            <a:off x="838200" y="1888177"/>
            <a:ext cx="10515600" cy="4407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b="0">
                <a:latin typeface="Arial"/>
                <a:ea typeface="Arial"/>
                <a:cs typeface="Arial"/>
                <a:sym typeface="Arial"/>
              </a:rPr>
              <a:t>AND Approval Function          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b="0">
                <a:latin typeface="Arial"/>
                <a:ea typeface="Arial"/>
                <a:cs typeface="Arial"/>
                <a:sym typeface="Arial"/>
              </a:rPr>
              <a:t>Requires approval of all users in the approval group        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b="0">
                <a:latin typeface="Arial"/>
                <a:ea typeface="Arial"/>
                <a:cs typeface="Arial"/>
                <a:sym typeface="Arial"/>
              </a:rPr>
              <a:t>How to set the person that can approve  </a:t>
            </a:r>
            <a:endParaRPr/>
          </a:p>
          <a:p>
            <a:pPr marL="16002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b="0">
                <a:latin typeface="Arial"/>
                <a:ea typeface="Arial"/>
                <a:cs typeface="Arial"/>
                <a:sym typeface="Arial"/>
              </a:rPr>
              <a:t>How to select the individual’s user ID</a:t>
            </a:r>
            <a:endParaRPr/>
          </a:p>
          <a:p>
            <a:pPr marL="16002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b="0">
                <a:latin typeface="Arial"/>
                <a:ea typeface="Arial"/>
                <a:cs typeface="Arial"/>
                <a:sym typeface="Arial"/>
              </a:rPr>
              <a:t>How to specify the user group ID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b="0">
                <a:latin typeface="Arial"/>
                <a:ea typeface="Arial"/>
                <a:cs typeface="Arial"/>
                <a:sym typeface="Arial"/>
              </a:rPr>
              <a:t>OR Approval Function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b="0">
                <a:latin typeface="Arial"/>
                <a:ea typeface="Arial"/>
                <a:cs typeface="Arial"/>
                <a:sym typeface="Arial"/>
              </a:rPr>
              <a:t>Requires approval of one user in the approval group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b="0">
                <a:latin typeface="Arial"/>
                <a:ea typeface="Arial"/>
                <a:cs typeface="Arial"/>
                <a:sym typeface="Arial"/>
              </a:rPr>
              <a:t>Approval is required from one of the users from the approval group</a:t>
            </a:r>
            <a:endParaRPr/>
          </a:p>
          <a:p>
            <a:pPr marL="16002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b="0">
                <a:latin typeface="Arial"/>
                <a:ea typeface="Arial"/>
                <a:cs typeface="Arial"/>
                <a:sym typeface="Arial"/>
              </a:rPr>
              <a:t>How to select the individual’s user ID</a:t>
            </a:r>
            <a:endParaRPr/>
          </a:p>
          <a:p>
            <a:pPr marL="16002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b="0">
                <a:latin typeface="Arial"/>
                <a:ea typeface="Arial"/>
                <a:cs typeface="Arial"/>
                <a:sym typeface="Arial"/>
              </a:rPr>
              <a:t>How to specify the user group ID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325" name="Google Shape;32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2022</a:t>
            </a:r>
            <a:endParaRPr/>
          </a:p>
        </p:txBody>
      </p:sp>
      <p:sp>
        <p:nvSpPr>
          <p:cNvPr id="326" name="Google Shape;326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  <p:sp>
        <p:nvSpPr>
          <p:cNvPr id="327" name="Google Shape;327;p15"/>
          <p:cNvSpPr txBox="1">
            <a:spLocks noGrp="1"/>
          </p:cNvSpPr>
          <p:nvPr>
            <p:ph type="title"/>
          </p:nvPr>
        </p:nvSpPr>
        <p:spPr>
          <a:xfrm>
            <a:off x="839788" y="961901"/>
            <a:ext cx="10515600" cy="823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AND/OR Approval Functions</a:t>
            </a:r>
            <a:endParaRPr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398A4C6-7CBC-4B8D-DE82-E1179E445F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0343" y="761214"/>
            <a:ext cx="2808163" cy="634967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16"/>
          <p:cNvSpPr txBox="1">
            <a:spLocks noGrp="1"/>
          </p:cNvSpPr>
          <p:nvPr>
            <p:ph type="body" idx="1"/>
          </p:nvPr>
        </p:nvSpPr>
        <p:spPr>
          <a:xfrm>
            <a:off x="838200" y="1888177"/>
            <a:ext cx="10515600" cy="4407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It is possible to reject a form for approval and send it back to a previous stage in the approval process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Display on i-Reporter form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Any approvals that are returned after the stage of rejection will be automatically updated to "Not Approved".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If the application for approval is sent back, all applications and approvals will be canceled</a:t>
            </a:r>
            <a:endParaRPr/>
          </a:p>
        </p:txBody>
      </p:sp>
      <p:sp>
        <p:nvSpPr>
          <p:cNvPr id="334" name="Google Shape;334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2022</a:t>
            </a:r>
            <a:endParaRPr/>
          </a:p>
        </p:txBody>
      </p:sp>
      <p:sp>
        <p:nvSpPr>
          <p:cNvPr id="335" name="Google Shape;335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  <p:sp>
        <p:nvSpPr>
          <p:cNvPr id="336" name="Google Shape;336;p16"/>
          <p:cNvSpPr txBox="1">
            <a:spLocks noGrp="1"/>
          </p:cNvSpPr>
          <p:nvPr>
            <p:ph type="title"/>
          </p:nvPr>
        </p:nvSpPr>
        <p:spPr>
          <a:xfrm>
            <a:off x="839788" y="961901"/>
            <a:ext cx="10515600" cy="823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Rejection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17"/>
          <p:cNvSpPr txBox="1">
            <a:spLocks noGrp="1"/>
          </p:cNvSpPr>
          <p:nvPr>
            <p:ph type="body" idx="1"/>
          </p:nvPr>
        </p:nvSpPr>
        <p:spPr>
          <a:xfrm>
            <a:off x="838200" y="1888177"/>
            <a:ext cx="10515600" cy="4407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applicant for the approval can withdraw the approval application by themselves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b="0">
                <a:latin typeface="Arial"/>
                <a:ea typeface="Arial"/>
                <a:cs typeface="Arial"/>
                <a:sym typeface="Arial"/>
              </a:rPr>
              <a:t>Withdraw all forms submitted for approval  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b="0">
                <a:latin typeface="Arial"/>
                <a:ea typeface="Arial"/>
                <a:cs typeface="Arial"/>
                <a:sym typeface="Arial"/>
              </a:rPr>
              <a:t>Displayed on i-Reporter forms   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b="0">
                <a:latin typeface="Arial"/>
                <a:ea typeface="Arial"/>
                <a:cs typeface="Arial"/>
                <a:sym typeface="Arial"/>
              </a:rPr>
              <a:t>All approvals are automatically changed to disapproved on the form.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b="0">
                <a:latin typeface="Arial"/>
                <a:ea typeface="Arial"/>
                <a:cs typeface="Arial"/>
                <a:sym typeface="Arial"/>
              </a:rPr>
              <a:t>The approval application is also canceled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2022</a:t>
            </a:r>
            <a:endParaRPr/>
          </a:p>
        </p:txBody>
      </p:sp>
      <p:sp>
        <p:nvSpPr>
          <p:cNvPr id="343" name="Google Shape;34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  <p:sp>
        <p:nvSpPr>
          <p:cNvPr id="344" name="Google Shape;344;p17"/>
          <p:cNvSpPr txBox="1">
            <a:spLocks noGrp="1"/>
          </p:cNvSpPr>
          <p:nvPr>
            <p:ph type="title"/>
          </p:nvPr>
        </p:nvSpPr>
        <p:spPr>
          <a:xfrm>
            <a:off x="839788" y="961901"/>
            <a:ext cx="10515600" cy="823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Application approval withdrawal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84A09EF-83EC-BA23-555C-30BF581F39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0870" y="2459771"/>
            <a:ext cx="10087897" cy="4214264"/>
          </a:xfrm>
          <a:prstGeom prst="rect">
            <a:avLst/>
          </a:prstGeom>
        </p:spPr>
      </p:pic>
      <p:sp>
        <p:nvSpPr>
          <p:cNvPr id="352" name="Google Shape;352;p18"/>
          <p:cNvSpPr txBox="1">
            <a:spLocks noGrp="1"/>
          </p:cNvSpPr>
          <p:nvPr>
            <p:ph type="body" idx="1"/>
          </p:nvPr>
        </p:nvSpPr>
        <p:spPr>
          <a:xfrm>
            <a:off x="838200" y="1644243"/>
            <a:ext cx="10515600" cy="823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Selecting the target task displays the list of approval workflows associated with that task</a:t>
            </a:r>
            <a:endParaRPr/>
          </a:p>
        </p:txBody>
      </p:sp>
      <p:sp>
        <p:nvSpPr>
          <p:cNvPr id="353" name="Google Shape;353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2022</a:t>
            </a:r>
            <a:endParaRPr/>
          </a:p>
        </p:txBody>
      </p:sp>
      <p:sp>
        <p:nvSpPr>
          <p:cNvPr id="354" name="Google Shape;354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  <p:sp>
        <p:nvSpPr>
          <p:cNvPr id="355" name="Google Shape;355;p18"/>
          <p:cNvSpPr txBox="1">
            <a:spLocks noGrp="1"/>
          </p:cNvSpPr>
          <p:nvPr>
            <p:ph type="title"/>
          </p:nvPr>
        </p:nvSpPr>
        <p:spPr>
          <a:xfrm>
            <a:off x="839788" y="961901"/>
            <a:ext cx="10515600" cy="823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Listing of approval workflows</a:t>
            </a:r>
            <a:endParaRPr/>
          </a:p>
        </p:txBody>
      </p:sp>
      <p:sp>
        <p:nvSpPr>
          <p:cNvPr id="356" name="Google Shape;356;p18"/>
          <p:cNvSpPr/>
          <p:nvPr/>
        </p:nvSpPr>
        <p:spPr>
          <a:xfrm>
            <a:off x="3452733" y="4493570"/>
            <a:ext cx="2242420" cy="484973"/>
          </a:xfrm>
          <a:prstGeom prst="wedgeRectCallout">
            <a:avLst>
              <a:gd name="adj1" fmla="val -16019"/>
              <a:gd name="adj2" fmla="val -133697"/>
            </a:avLst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Display a list of approval workflows assigned to this task</a:t>
            </a:r>
            <a:endParaRPr sz="105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7" name="Google Shape;357;p18"/>
          <p:cNvSpPr/>
          <p:nvPr/>
        </p:nvSpPr>
        <p:spPr>
          <a:xfrm>
            <a:off x="2934291" y="2513551"/>
            <a:ext cx="1146096" cy="251785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rgbClr val="00B050"/>
            </a:solidFill>
            <a:prstDash val="dot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p18"/>
          <p:cNvSpPr/>
          <p:nvPr/>
        </p:nvSpPr>
        <p:spPr>
          <a:xfrm>
            <a:off x="6491490" y="4755835"/>
            <a:ext cx="3490710" cy="628414"/>
          </a:xfrm>
          <a:prstGeom prst="wedgeRectCallout">
            <a:avLst>
              <a:gd name="adj1" fmla="val -55747"/>
              <a:gd name="adj2" fmla="val -150067"/>
            </a:avLst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To edit an approval workflow, select the approval workflow you'd like to edit and click the approval workflow button</a:t>
            </a:r>
            <a:endParaRPr sz="105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p18"/>
          <p:cNvSpPr/>
          <p:nvPr/>
        </p:nvSpPr>
        <p:spPr>
          <a:xfrm>
            <a:off x="6188857" y="2643027"/>
            <a:ext cx="1346084" cy="251785"/>
          </a:xfrm>
          <a:prstGeom prst="wedgeRectCallout">
            <a:avLst>
              <a:gd name="adj1" fmla="val -197385"/>
              <a:gd name="adj2" fmla="val -64089"/>
            </a:avLst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Target task name</a:t>
            </a:r>
            <a:endParaRPr sz="105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Google Shape;360;p18"/>
          <p:cNvSpPr/>
          <p:nvPr/>
        </p:nvSpPr>
        <p:spPr>
          <a:xfrm>
            <a:off x="838200" y="3340929"/>
            <a:ext cx="1564875" cy="307777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rgbClr val="00B050"/>
            </a:solidFill>
            <a:prstDash val="dot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1" name="Google Shape;361;p18"/>
          <p:cNvSpPr/>
          <p:nvPr/>
        </p:nvSpPr>
        <p:spPr>
          <a:xfrm>
            <a:off x="2660561" y="3214810"/>
            <a:ext cx="5142023" cy="1008932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rgbClr val="00B050"/>
            </a:solidFill>
            <a:prstDash val="dot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644E4BAF-A335-FF16-EDC7-18CCEA4EB9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9571" y="2718056"/>
            <a:ext cx="9498110" cy="4003419"/>
          </a:xfrm>
          <a:prstGeom prst="rect">
            <a:avLst/>
          </a:prstGeom>
        </p:spPr>
      </p:pic>
      <p:sp>
        <p:nvSpPr>
          <p:cNvPr id="367" name="Google Shape;367;p19"/>
          <p:cNvSpPr txBox="1">
            <a:spLocks noGrp="1"/>
          </p:cNvSpPr>
          <p:nvPr>
            <p:ph type="body" idx="1"/>
          </p:nvPr>
        </p:nvSpPr>
        <p:spPr>
          <a:xfrm>
            <a:off x="838200" y="2227748"/>
            <a:ext cx="10515600" cy="506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Display of the status of approval applications</a:t>
            </a:r>
            <a:endParaRPr/>
          </a:p>
        </p:txBody>
      </p:sp>
      <p:sp>
        <p:nvSpPr>
          <p:cNvPr id="368" name="Google Shape;36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2022</a:t>
            </a:r>
            <a:endParaRPr/>
          </a:p>
        </p:txBody>
      </p:sp>
      <p:sp>
        <p:nvSpPr>
          <p:cNvPr id="369" name="Google Shape;369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  <p:sp>
        <p:nvSpPr>
          <p:cNvPr id="370" name="Google Shape;370;p19"/>
          <p:cNvSpPr txBox="1">
            <a:spLocks noGrp="1"/>
          </p:cNvSpPr>
          <p:nvPr>
            <p:ph type="title"/>
          </p:nvPr>
        </p:nvSpPr>
        <p:spPr>
          <a:xfrm>
            <a:off x="839788" y="961901"/>
            <a:ext cx="10515600" cy="823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dirty="0">
                <a:latin typeface="Arial"/>
                <a:ea typeface="Arial"/>
                <a:cs typeface="Arial"/>
                <a:sym typeface="Arial"/>
              </a:rPr>
              <a:t>Display screen for checking the status of approval applications</a:t>
            </a:r>
            <a:endParaRPr dirty="0"/>
          </a:p>
        </p:txBody>
      </p:sp>
      <p:sp>
        <p:nvSpPr>
          <p:cNvPr id="371" name="Google Shape;371;p19"/>
          <p:cNvSpPr/>
          <p:nvPr/>
        </p:nvSpPr>
        <p:spPr>
          <a:xfrm>
            <a:off x="2874373" y="6296425"/>
            <a:ext cx="2242420" cy="484973"/>
          </a:xfrm>
          <a:prstGeom prst="wedgeRectCallout">
            <a:avLst>
              <a:gd name="adj1" fmla="val -16019"/>
              <a:gd name="adj2" fmla="val -133697"/>
            </a:avLst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Listing of approval applications for this approval workflow</a:t>
            </a:r>
            <a:endParaRPr sz="105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" name="Google Shape;372;p19"/>
          <p:cNvSpPr/>
          <p:nvPr/>
        </p:nvSpPr>
        <p:spPr>
          <a:xfrm>
            <a:off x="3126326" y="2748420"/>
            <a:ext cx="1160539" cy="251786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rgbClr val="00B050"/>
            </a:solidFill>
            <a:prstDash val="dot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3" name="Google Shape;373;p19"/>
          <p:cNvSpPr/>
          <p:nvPr/>
        </p:nvSpPr>
        <p:spPr>
          <a:xfrm>
            <a:off x="7822164" y="5713364"/>
            <a:ext cx="3423546" cy="477172"/>
          </a:xfrm>
          <a:prstGeom prst="wedgeRectCallout">
            <a:avLst>
              <a:gd name="adj1" fmla="val -55747"/>
              <a:gd name="adj2" fmla="val -150067"/>
            </a:avLst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Clicking on the "Approval Workflow" button with an approval workflow selected will display the progress in the approval workflow</a:t>
            </a:r>
            <a:endParaRPr sz="105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p19"/>
          <p:cNvSpPr/>
          <p:nvPr/>
        </p:nvSpPr>
        <p:spPr>
          <a:xfrm>
            <a:off x="1221658" y="4196732"/>
            <a:ext cx="1564875" cy="307777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rgbClr val="00B050"/>
            </a:solidFill>
            <a:prstDash val="dot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5" name="Google Shape;375;p19"/>
          <p:cNvSpPr/>
          <p:nvPr/>
        </p:nvSpPr>
        <p:spPr>
          <a:xfrm>
            <a:off x="5722989" y="2748420"/>
            <a:ext cx="1351924" cy="251785"/>
          </a:xfrm>
          <a:prstGeom prst="wedgeRectCallout">
            <a:avLst>
              <a:gd name="adj1" fmla="val -146144"/>
              <a:gd name="adj2" fmla="val 19868"/>
            </a:avLst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Target task name</a:t>
            </a:r>
            <a:endParaRPr sz="105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4400">
                <a:latin typeface="Arial"/>
                <a:ea typeface="Arial"/>
                <a:cs typeface="Arial"/>
                <a:sym typeface="Arial"/>
              </a:rPr>
              <a:t>Advanced approval system that fully integrates with i-Reporter</a:t>
            </a:r>
            <a:endParaRPr/>
          </a:p>
        </p:txBody>
      </p:sp>
      <p:sp>
        <p:nvSpPr>
          <p:cNvPr id="111" name="Google Shape;111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2022</a:t>
            </a:r>
            <a:endParaRPr/>
          </a:p>
        </p:txBody>
      </p:sp>
      <p:sp>
        <p:nvSpPr>
          <p:cNvPr id="112" name="Google Shape;112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pic>
        <p:nvPicPr>
          <p:cNvPr id="113" name="Google Shape;113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49519" y="2078373"/>
            <a:ext cx="6892963" cy="11445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7D41616D-1AAD-24F0-C5D5-070297E83C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5458" y="2532381"/>
            <a:ext cx="9901084" cy="4123263"/>
          </a:xfrm>
          <a:prstGeom prst="rect">
            <a:avLst/>
          </a:prstGeom>
        </p:spPr>
      </p:pic>
      <p:sp>
        <p:nvSpPr>
          <p:cNvPr id="381" name="Google Shape;381;p20"/>
          <p:cNvSpPr txBox="1">
            <a:spLocks noGrp="1"/>
          </p:cNvSpPr>
          <p:nvPr>
            <p:ph type="body" idx="1"/>
          </p:nvPr>
        </p:nvSpPr>
        <p:spPr>
          <a:xfrm>
            <a:off x="838200" y="2085652"/>
            <a:ext cx="10515600" cy="484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Display of the current status in the approval workflow</a:t>
            </a:r>
            <a:endParaRPr/>
          </a:p>
        </p:txBody>
      </p:sp>
      <p:sp>
        <p:nvSpPr>
          <p:cNvPr id="382" name="Google Shape;382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2022</a:t>
            </a:r>
            <a:endParaRPr/>
          </a:p>
        </p:txBody>
      </p:sp>
      <p:sp>
        <p:nvSpPr>
          <p:cNvPr id="383" name="Google Shape;38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  <p:sp>
        <p:nvSpPr>
          <p:cNvPr id="384" name="Google Shape;384;p20"/>
          <p:cNvSpPr txBox="1">
            <a:spLocks noGrp="1"/>
          </p:cNvSpPr>
          <p:nvPr>
            <p:ph type="title"/>
          </p:nvPr>
        </p:nvSpPr>
        <p:spPr>
          <a:xfrm>
            <a:off x="839788" y="961901"/>
            <a:ext cx="10515600" cy="823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Checking the progress of an approval application in the overall approval workflow</a:t>
            </a:r>
            <a:endParaRPr/>
          </a:p>
        </p:txBody>
      </p:sp>
      <p:sp>
        <p:nvSpPr>
          <p:cNvPr id="385" name="Google Shape;385;p20"/>
          <p:cNvSpPr/>
          <p:nvPr/>
        </p:nvSpPr>
        <p:spPr>
          <a:xfrm>
            <a:off x="3488271" y="5784796"/>
            <a:ext cx="2172482" cy="484973"/>
          </a:xfrm>
          <a:prstGeom prst="wedgeRectCallout">
            <a:avLst>
              <a:gd name="adj1" fmla="val -16019"/>
              <a:gd name="adj2" fmla="val -133697"/>
            </a:avLst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Icon displaying approval status</a:t>
            </a:r>
            <a:endParaRPr sz="105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6" name="Google Shape;386;p20"/>
          <p:cNvSpPr/>
          <p:nvPr/>
        </p:nvSpPr>
        <p:spPr>
          <a:xfrm>
            <a:off x="1042658" y="4151469"/>
            <a:ext cx="1564875" cy="307777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rgbClr val="00B050"/>
            </a:solidFill>
            <a:prstDash val="dot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7" name="Google Shape;387;p20"/>
          <p:cNvSpPr/>
          <p:nvPr/>
        </p:nvSpPr>
        <p:spPr>
          <a:xfrm>
            <a:off x="3759979" y="3100862"/>
            <a:ext cx="1434316" cy="484973"/>
          </a:xfrm>
          <a:prstGeom prst="wedgeRectCallout">
            <a:avLst>
              <a:gd name="adj1" fmla="val -75555"/>
              <a:gd name="adj2" fmla="val -44969"/>
            </a:avLst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Approval button</a:t>
            </a:r>
            <a:endParaRPr sz="105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8" name="Google Shape;388;p20"/>
          <p:cNvSpPr/>
          <p:nvPr/>
        </p:nvSpPr>
        <p:spPr>
          <a:xfrm>
            <a:off x="2801432" y="2774867"/>
            <a:ext cx="480361" cy="484973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rgbClr val="00B050"/>
            </a:solidFill>
            <a:prstDash val="dot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99CB4AC0-570D-DEBB-04B7-4F73153CA602}"/>
              </a:ext>
            </a:extLst>
          </p:cNvPr>
          <p:cNvGraphicFramePr>
            <a:graphicFrameLocks noGrp="1"/>
          </p:cNvGraphicFramePr>
          <p:nvPr/>
        </p:nvGraphicFramePr>
        <p:xfrm>
          <a:off x="321276" y="1765297"/>
          <a:ext cx="10602097" cy="49380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1469">
                  <a:extLst>
                    <a:ext uri="{9D8B030D-6E8A-4147-A177-3AD203B41FA5}">
                      <a16:colId xmlns:a16="http://schemas.microsoft.com/office/drawing/2014/main" val="2313099938"/>
                    </a:ext>
                  </a:extLst>
                </a:gridCol>
                <a:gridCol w="2733957">
                  <a:extLst>
                    <a:ext uri="{9D8B030D-6E8A-4147-A177-3AD203B41FA5}">
                      <a16:colId xmlns:a16="http://schemas.microsoft.com/office/drawing/2014/main" val="516440999"/>
                    </a:ext>
                  </a:extLst>
                </a:gridCol>
                <a:gridCol w="2666671">
                  <a:extLst>
                    <a:ext uri="{9D8B030D-6E8A-4147-A177-3AD203B41FA5}">
                      <a16:colId xmlns:a16="http://schemas.microsoft.com/office/drawing/2014/main" val="3390331430"/>
                    </a:ext>
                  </a:extLst>
                </a:gridCol>
              </a:tblGrid>
              <a:tr h="379852">
                <a:tc>
                  <a:txBody>
                    <a:bodyPr/>
                    <a:lstStyle/>
                    <a:p>
                      <a:r>
                        <a:rPr kumimoji="1" lang="en-US" altLang="ja-JP" b="1" dirty="0"/>
                        <a:t>Approval workflow settings by approval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410782"/>
                  </a:ext>
                </a:extLst>
              </a:tr>
              <a:tr h="379852">
                <a:tc>
                  <a:txBody>
                    <a:bodyPr/>
                    <a:lstStyle/>
                    <a:p>
                      <a:r>
                        <a:rPr kumimoji="1" lang="en-US" altLang="ja-JP" b="1" dirty="0"/>
                        <a:t>Approval flow templates by forms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✅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89548"/>
                  </a:ext>
                </a:extLst>
              </a:tr>
              <a:tr h="379852">
                <a:tc>
                  <a:txBody>
                    <a:bodyPr/>
                    <a:lstStyle/>
                    <a:p>
                      <a:r>
                        <a:rPr kumimoji="1" lang="en-US" altLang="ja-JP" b="1" dirty="0"/>
                        <a:t>Flow branching according to input conditions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071245"/>
                  </a:ext>
                </a:extLst>
              </a:tr>
              <a:tr h="379852">
                <a:tc>
                  <a:txBody>
                    <a:bodyPr/>
                    <a:lstStyle/>
                    <a:p>
                      <a:r>
                        <a:rPr kumimoji="1" lang="en-US" altLang="ja-JP" b="1" dirty="0"/>
                        <a:t>AND approval, OR approval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80991"/>
                  </a:ext>
                </a:extLst>
              </a:tr>
              <a:tr h="3798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Imprint stamp/Handwritten signature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512185"/>
                  </a:ext>
                </a:extLst>
              </a:tr>
              <a:tr h="3798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1" dirty="0"/>
                        <a:t>Set the</a:t>
                      </a:r>
                      <a:r>
                        <a:rPr kumimoji="1" lang="en-US" altLang="ja-JP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place of return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387670"/>
                  </a:ext>
                </a:extLst>
              </a:tr>
              <a:tr h="379852">
                <a:tc>
                  <a:txBody>
                    <a:bodyPr/>
                    <a:lstStyle/>
                    <a:p>
                      <a:r>
                        <a:rPr kumimoji="1" lang="en-US" altLang="ja-JP" b="1" dirty="0"/>
                        <a:t>Withdrawal of application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82104"/>
                  </a:ext>
                </a:extLst>
              </a:tr>
              <a:tr h="379852">
                <a:tc>
                  <a:txBody>
                    <a:bodyPr/>
                    <a:lstStyle/>
                    <a:p>
                      <a:r>
                        <a:rPr kumimoji="1" lang="en-US" altLang="ja-JP" b="1" dirty="0"/>
                        <a:t>E-mail notification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2412280"/>
                  </a:ext>
                </a:extLst>
              </a:tr>
              <a:tr h="379852">
                <a:tc>
                  <a:txBody>
                    <a:bodyPr/>
                    <a:lstStyle/>
                    <a:p>
                      <a:r>
                        <a:rPr kumimoji="1" lang="en-US" altLang="ja-JP" b="1" dirty="0"/>
                        <a:t>Slack/Teams notification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9925857"/>
                  </a:ext>
                </a:extLst>
              </a:tr>
              <a:tr h="379852">
                <a:tc>
                  <a:txBody>
                    <a:bodyPr/>
                    <a:lstStyle/>
                    <a:p>
                      <a:r>
                        <a:rPr kumimoji="1" lang="en-US" altLang="ja-JP" b="1" dirty="0"/>
                        <a:t>Progress management of projects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1254383"/>
                  </a:ext>
                </a:extLst>
              </a:tr>
              <a:tr h="379852">
                <a:tc>
                  <a:txBody>
                    <a:bodyPr/>
                    <a:lstStyle/>
                    <a:p>
                      <a:r>
                        <a:rPr kumimoji="1" lang="en-US" altLang="ja-JP" b="1" dirty="0"/>
                        <a:t>Management of approval status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2196392"/>
                  </a:ext>
                </a:extLst>
              </a:tr>
              <a:tr h="379852">
                <a:tc>
                  <a:txBody>
                    <a:bodyPr/>
                    <a:lstStyle/>
                    <a:p>
                      <a:r>
                        <a:rPr kumimoji="1" lang="en-US" altLang="ja-JP" b="1" dirty="0"/>
                        <a:t>Application Request Management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✅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✅</a:t>
                      </a:r>
                      <a:endParaRPr kumimoji="1" lang="en-US" altLang="ja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794676"/>
                  </a:ext>
                </a:extLst>
              </a:tr>
              <a:tr h="379852">
                <a:tc>
                  <a:txBody>
                    <a:bodyPr/>
                    <a:lstStyle/>
                    <a:p>
                      <a:r>
                        <a:rPr kumimoji="1" lang="en-US" altLang="ja-JP" b="1" dirty="0"/>
                        <a:t>Approval Management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393059"/>
                  </a:ext>
                </a:extLst>
              </a:tr>
            </a:tbl>
          </a:graphicData>
        </a:graphic>
      </p:graphicFrame>
      <p:pic>
        <p:nvPicPr>
          <p:cNvPr id="7" name="図 6">
            <a:extLst>
              <a:ext uri="{FF2B5EF4-FFF2-40B4-BE49-F238E27FC236}">
                <a16:creationId xmlns:a16="http://schemas.microsoft.com/office/drawing/2014/main" id="{65F491C9-5F0C-FE9D-91BD-ACD43A4AF8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374" y="808256"/>
            <a:ext cx="2753296" cy="961501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7BE92D79-A8B8-A7AB-5D3E-AF67D97869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6670" y="812714"/>
            <a:ext cx="2656703" cy="952583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BE98222-CA39-73DD-7834-A158B242EA07}"/>
              </a:ext>
            </a:extLst>
          </p:cNvPr>
          <p:cNvSpPr txBox="1"/>
          <p:nvPr/>
        </p:nvSpPr>
        <p:spPr>
          <a:xfrm>
            <a:off x="379970" y="95738"/>
            <a:ext cx="76024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 panose="02000000000000000000" pitchFamily="2" charset="0"/>
                <a:ea typeface="游ゴシック" panose="020B0400000000000000" pitchFamily="50" charset="-128"/>
                <a:cs typeface="+mn-cs"/>
              </a:rPr>
              <a:t>Comparison chart of </a:t>
            </a:r>
            <a:r>
              <a:rPr kumimoji="1" lang="en-US" altLang="ja-JP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 panose="02000000000000000000" pitchFamily="2" charset="0"/>
                <a:ea typeface="游ゴシック" panose="020B0400000000000000" pitchFamily="50" charset="-128"/>
                <a:cs typeface="+mn-cs"/>
              </a:rPr>
              <a:t>i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 panose="02000000000000000000" pitchFamily="2" charset="0"/>
                <a:ea typeface="游ゴシック" panose="020B0400000000000000" pitchFamily="50" charset="-128"/>
                <a:cs typeface="+mn-cs"/>
              </a:rPr>
              <a:t>-Repo </a:t>
            </a:r>
            <a:r>
              <a:rPr kumimoji="1" lang="en-US" altLang="ja-JP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 panose="02000000000000000000" pitchFamily="2" charset="0"/>
                <a:ea typeface="游ゴシック" panose="020B0400000000000000" pitchFamily="50" charset="-128"/>
                <a:cs typeface="+mn-cs"/>
              </a:rPr>
              <a:t>WorkFlow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6741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"/>
          <p:cNvSpPr txBox="1">
            <a:spLocks noGrp="1"/>
          </p:cNvSpPr>
          <p:nvPr>
            <p:ph type="body" idx="1"/>
          </p:nvPr>
        </p:nvSpPr>
        <p:spPr>
          <a:xfrm>
            <a:off x="838200" y="2326741"/>
            <a:ext cx="10515600" cy="3968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Add advanced approval workflows right within the i-Reporter form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When an approval request is made in i-Reporter, the form is routed automatically based on the approval process/workflow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 When approvals are performed in sequence to the set approval workflow, the approval form is automatically linked to the i-Reporter form and the digital approval stamp is issued and the forms are saved.</a:t>
            </a:r>
            <a:endParaRPr/>
          </a:p>
        </p:txBody>
      </p:sp>
      <p:sp>
        <p:nvSpPr>
          <p:cNvPr id="119" name="Google Shape;119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2022</a:t>
            </a:r>
            <a:endParaRPr/>
          </a:p>
        </p:txBody>
      </p:sp>
      <p:sp>
        <p:nvSpPr>
          <p:cNvPr id="120" name="Google Shape;12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21" name="Google Shape;121;p3"/>
          <p:cNvSpPr txBox="1">
            <a:spLocks noGrp="1"/>
          </p:cNvSpPr>
          <p:nvPr>
            <p:ph type="title"/>
          </p:nvPr>
        </p:nvSpPr>
        <p:spPr>
          <a:xfrm>
            <a:off x="839788" y="961901"/>
            <a:ext cx="10515600" cy="823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Advanced approval system that fully integrates with i-Reporter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"/>
          <p:cNvSpPr txBox="1">
            <a:spLocks noGrp="1"/>
          </p:cNvSpPr>
          <p:nvPr>
            <p:ph type="body" idx="1"/>
          </p:nvPr>
        </p:nvSpPr>
        <p:spPr>
          <a:xfrm>
            <a:off x="838200" y="1628118"/>
            <a:ext cx="10515600" cy="4407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Configuring approval settings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Setting up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Approval flow template for each i-Reporter form definition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Routing based on the inputted data of specific cluster/fields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Use of AND &amp; OR operators for approvals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Perform actions to send an email, Teams, or Slack notifications at any time along the workflow approval process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Use of handwritten signatures or digital stamps to approve forms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Reject and return requests to any point of the approval workflow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Withdraw approval requests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Get notifications via email, Slack, Teams for items needing approval, are approved, or other status changes</a:t>
            </a:r>
            <a:endParaRPr/>
          </a:p>
        </p:txBody>
      </p:sp>
      <p:sp>
        <p:nvSpPr>
          <p:cNvPr id="127" name="Google Shape;127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2022</a:t>
            </a:r>
            <a:endParaRPr/>
          </a:p>
        </p:txBody>
      </p:sp>
      <p:sp>
        <p:nvSpPr>
          <p:cNvPr id="128" name="Google Shape;1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29" name="Google Shape;129;p4"/>
          <p:cNvSpPr txBox="1">
            <a:spLocks noGrp="1"/>
          </p:cNvSpPr>
          <p:nvPr>
            <p:ph type="title"/>
          </p:nvPr>
        </p:nvSpPr>
        <p:spPr>
          <a:xfrm>
            <a:off x="839788" y="961901"/>
            <a:ext cx="10515600" cy="823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Main Features</a:t>
            </a:r>
            <a:endParaRPr/>
          </a:p>
        </p:txBody>
      </p:sp>
      <p:pic>
        <p:nvPicPr>
          <p:cNvPr id="130" name="Google Shape;13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78906" y="1628118"/>
            <a:ext cx="399613" cy="3996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87611" y="3122261"/>
            <a:ext cx="259052" cy="2590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52033" y="2807087"/>
            <a:ext cx="259052" cy="2590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79099" y="4943167"/>
            <a:ext cx="399613" cy="3996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54975" y="4481773"/>
            <a:ext cx="399613" cy="39961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5" name="Google Shape;135;p4"/>
          <p:cNvGrpSpPr/>
          <p:nvPr/>
        </p:nvGrpSpPr>
        <p:grpSpPr>
          <a:xfrm>
            <a:off x="8718877" y="500484"/>
            <a:ext cx="3030450" cy="523220"/>
            <a:chOff x="8718877" y="500484"/>
            <a:chExt cx="3030450" cy="523220"/>
          </a:xfrm>
        </p:grpSpPr>
        <p:pic>
          <p:nvPicPr>
            <p:cNvPr id="136" name="Google Shape;136;p4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718877" y="520248"/>
              <a:ext cx="483691" cy="48369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7" name="Google Shape;137;p4"/>
            <p:cNvSpPr txBox="1"/>
            <p:nvPr/>
          </p:nvSpPr>
          <p:spPr>
            <a:xfrm>
              <a:off x="9160623" y="500484"/>
              <a:ext cx="2588704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Feature only available when using i-Repo WorkFlow</a:t>
              </a:r>
              <a:endParaRPr sz="1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5"/>
          <p:cNvSpPr txBox="1">
            <a:spLocks noGrp="1"/>
          </p:cNvSpPr>
          <p:nvPr>
            <p:ph type="body" idx="1"/>
          </p:nvPr>
        </p:nvSpPr>
        <p:spPr>
          <a:xfrm>
            <a:off x="838200" y="1888177"/>
            <a:ext cx="10515600" cy="4407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Approval progress management of forms (managing approval status)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Manage forms that have been submitted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Pending/In-progress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Returned forms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Forms approved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Manage the forms you can approve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Pending approval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Returned forms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Approved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Connect with i-Reporter to automate approval of forms via digital stamping</a:t>
            </a:r>
            <a:endParaRPr/>
          </a:p>
        </p:txBody>
      </p:sp>
      <p:sp>
        <p:nvSpPr>
          <p:cNvPr id="143" name="Google Shape;14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2022</a:t>
            </a:r>
            <a:endParaRPr/>
          </a:p>
        </p:txBody>
      </p:sp>
      <p:sp>
        <p:nvSpPr>
          <p:cNvPr id="144" name="Google Shape;144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45" name="Google Shape;145;p5"/>
          <p:cNvSpPr txBox="1">
            <a:spLocks noGrp="1"/>
          </p:cNvSpPr>
          <p:nvPr>
            <p:ph type="title"/>
          </p:nvPr>
        </p:nvSpPr>
        <p:spPr>
          <a:xfrm>
            <a:off x="839788" y="961901"/>
            <a:ext cx="10515600" cy="823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Main Features</a:t>
            </a:r>
            <a:endParaRPr/>
          </a:p>
        </p:txBody>
      </p:sp>
      <p:grpSp>
        <p:nvGrpSpPr>
          <p:cNvPr id="146" name="Google Shape;146;p5"/>
          <p:cNvGrpSpPr/>
          <p:nvPr/>
        </p:nvGrpSpPr>
        <p:grpSpPr>
          <a:xfrm>
            <a:off x="8718877" y="500484"/>
            <a:ext cx="3030450" cy="523220"/>
            <a:chOff x="8718877" y="500484"/>
            <a:chExt cx="3030450" cy="523220"/>
          </a:xfrm>
        </p:grpSpPr>
        <p:pic>
          <p:nvPicPr>
            <p:cNvPr id="147" name="Google Shape;147;p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718877" y="520248"/>
              <a:ext cx="483691" cy="48369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8" name="Google Shape;148;p5"/>
            <p:cNvSpPr txBox="1"/>
            <p:nvPr/>
          </p:nvSpPr>
          <p:spPr>
            <a:xfrm>
              <a:off x="9160623" y="500484"/>
              <a:ext cx="2588704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Feature only available when using i-Repo WorkFlow</a:t>
              </a:r>
              <a:endParaRPr sz="1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49" name="Google Shape;149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53993" y="1887134"/>
            <a:ext cx="399613" cy="3996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6"/>
          <p:cNvSpPr txBox="1">
            <a:spLocks noGrp="1"/>
          </p:cNvSpPr>
          <p:nvPr>
            <p:ph type="body" idx="1"/>
          </p:nvPr>
        </p:nvSpPr>
        <p:spPr>
          <a:xfrm>
            <a:off x="838200" y="2237173"/>
            <a:ext cx="10515600" cy="40585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Add advanced approval workflows right within the i-Reporter form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When an approval request is made in i-Reporter, the form is routed automatically based on the approval process/workflow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 When approvals are performed in sequence to the set approval workflow, the approval form is automatically linked to the i-Reporter form and the digital approval stamp is issued and the forms are saved.</a:t>
            </a:r>
            <a:endParaRPr/>
          </a:p>
        </p:txBody>
      </p:sp>
      <p:sp>
        <p:nvSpPr>
          <p:cNvPr id="155" name="Google Shape;155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2022</a:t>
            </a:r>
            <a:endParaRPr/>
          </a:p>
        </p:txBody>
      </p:sp>
      <p:sp>
        <p:nvSpPr>
          <p:cNvPr id="156" name="Google Shape;156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57" name="Google Shape;157;p6"/>
          <p:cNvSpPr txBox="1">
            <a:spLocks noGrp="1"/>
          </p:cNvSpPr>
          <p:nvPr>
            <p:ph type="title"/>
          </p:nvPr>
        </p:nvSpPr>
        <p:spPr>
          <a:xfrm>
            <a:off x="839788" y="961901"/>
            <a:ext cx="10515600" cy="823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Advanced approval system that fully integrates with i-Reporter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7"/>
          <p:cNvSpPr txBox="1">
            <a:spLocks noGrp="1"/>
          </p:cNvSpPr>
          <p:nvPr>
            <p:ph type="body" idx="1"/>
          </p:nvPr>
        </p:nvSpPr>
        <p:spPr>
          <a:xfrm>
            <a:off x="838200" y="2432482"/>
            <a:ext cx="10515600" cy="3863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i-Repo WorkFlow adds advanced approval processes to i-Reporter forms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In i-Reporter, you are limited to the review and approval functions being limited to within a single form.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i-Repo Workflow enables advanced logic operations to the workflow process that cannot be done using the built-in approval functions of I-Reporter forms.</a:t>
            </a:r>
            <a:endParaRPr/>
          </a:p>
        </p:txBody>
      </p:sp>
      <p:sp>
        <p:nvSpPr>
          <p:cNvPr id="163" name="Google Shape;16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2022</a:t>
            </a:r>
            <a:endParaRPr/>
          </a:p>
        </p:txBody>
      </p:sp>
      <p:sp>
        <p:nvSpPr>
          <p:cNvPr id="164" name="Google Shape;16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65" name="Google Shape;165;p7"/>
          <p:cNvSpPr txBox="1">
            <a:spLocks noGrp="1"/>
          </p:cNvSpPr>
          <p:nvPr>
            <p:ph type="title"/>
          </p:nvPr>
        </p:nvSpPr>
        <p:spPr>
          <a:xfrm>
            <a:off x="839788" y="961901"/>
            <a:ext cx="10515600" cy="823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Difference from the approval function in i-Reporter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8"/>
          <p:cNvSpPr txBox="1">
            <a:spLocks noGrp="1"/>
          </p:cNvSpPr>
          <p:nvPr>
            <p:ph type="body" idx="1"/>
          </p:nvPr>
        </p:nvSpPr>
        <p:spPr>
          <a:xfrm>
            <a:off x="838200" y="1602297"/>
            <a:ext cx="10515600" cy="4693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Multiple approval application workflows can be configured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Multiple different approval workflows can be set for approval workflows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?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Example: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Application for the purchase of different kinds of equipment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1. Purchasing of server equipment uses a form titled: "Purchase order form for server equipment“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2. PC purchase uses a form titled: "Purchase order form for PC“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3. Software purchase uses a form titled: "Purchase order form for software“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4. Software subscription purchase uses a form titled: " Purchase order form for software subscription“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ts val="2200"/>
              <a:buChar char="•"/>
            </a:pPr>
            <a:r>
              <a:rPr lang="en-US" sz="22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Approval application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ts val="1800"/>
              <a:buChar char="•"/>
            </a:pPr>
            <a:r>
              <a:rPr lang="en-US" sz="18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Application forms -&gt; These are linked to the i-Reporter forms that are submitted and applied for approval.</a:t>
            </a:r>
            <a:endParaRPr/>
          </a:p>
        </p:txBody>
      </p:sp>
      <p:sp>
        <p:nvSpPr>
          <p:cNvPr id="171" name="Google Shape;17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2022</a:t>
            </a:r>
            <a:endParaRPr/>
          </a:p>
        </p:txBody>
      </p:sp>
      <p:sp>
        <p:nvSpPr>
          <p:cNvPr id="172" name="Google Shape;172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173" name="Google Shape;173;p8"/>
          <p:cNvSpPr txBox="1">
            <a:spLocks noGrp="1"/>
          </p:cNvSpPr>
          <p:nvPr>
            <p:ph type="title"/>
          </p:nvPr>
        </p:nvSpPr>
        <p:spPr>
          <a:xfrm>
            <a:off x="839788" y="961901"/>
            <a:ext cx="10515600" cy="823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Basic i-Repo WorkFlow example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DCE192BD-71E7-4844-262E-C720686B57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303" y="1960942"/>
            <a:ext cx="8361246" cy="3328813"/>
          </a:xfrm>
          <a:prstGeom prst="rect">
            <a:avLst/>
          </a:prstGeom>
        </p:spPr>
      </p:pic>
      <p:sp>
        <p:nvSpPr>
          <p:cNvPr id="179" name="Google Shape;179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2022</a:t>
            </a:r>
            <a:endParaRPr/>
          </a:p>
        </p:txBody>
      </p:sp>
      <p:sp>
        <p:nvSpPr>
          <p:cNvPr id="180" name="Google Shape;18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181" name="Google Shape;181;p9"/>
          <p:cNvSpPr txBox="1">
            <a:spLocks noGrp="1"/>
          </p:cNvSpPr>
          <p:nvPr>
            <p:ph type="title"/>
          </p:nvPr>
        </p:nvSpPr>
        <p:spPr>
          <a:xfrm>
            <a:off x="839788" y="961901"/>
            <a:ext cx="10515600" cy="823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Approval application tasks and the approval workflows they are associated with</a:t>
            </a:r>
            <a:endParaRPr/>
          </a:p>
        </p:txBody>
      </p:sp>
      <p:grpSp>
        <p:nvGrpSpPr>
          <p:cNvPr id="182" name="Google Shape;182;p9"/>
          <p:cNvGrpSpPr/>
          <p:nvPr/>
        </p:nvGrpSpPr>
        <p:grpSpPr>
          <a:xfrm>
            <a:off x="4860931" y="4527135"/>
            <a:ext cx="7551235" cy="2194340"/>
            <a:chOff x="1106858" y="4248673"/>
            <a:chExt cx="8182866" cy="2377888"/>
          </a:xfrm>
        </p:grpSpPr>
        <p:cxnSp>
          <p:nvCxnSpPr>
            <p:cNvPr id="184" name="Google Shape;184;p9"/>
            <p:cNvCxnSpPr>
              <a:endCxn id="185" idx="1"/>
            </p:cNvCxnSpPr>
            <p:nvPr/>
          </p:nvCxnSpPr>
          <p:spPr>
            <a:xfrm>
              <a:off x="3846198" y="4411869"/>
              <a:ext cx="795600" cy="636000"/>
            </a:xfrm>
            <a:prstGeom prst="bentConnector3">
              <a:avLst>
                <a:gd name="adj1" fmla="val 50000"/>
              </a:avLst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85" name="Google Shape;185;p9"/>
            <p:cNvSpPr/>
            <p:nvPr/>
          </p:nvSpPr>
          <p:spPr>
            <a:xfrm>
              <a:off x="4641798" y="4884021"/>
              <a:ext cx="2041615" cy="327696"/>
            </a:xfrm>
            <a:prstGeom prst="rect">
              <a:avLst/>
            </a:prstGeom>
            <a:solidFill>
              <a:schemeClr val="lt1"/>
            </a:solidFill>
            <a:ln w="12700" cap="flat" cmpd="sng">
              <a:solidFill>
                <a:schemeClr val="accent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Approval workflow 1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Google Shape;186;p9"/>
            <p:cNvSpPr/>
            <p:nvPr/>
          </p:nvSpPr>
          <p:spPr>
            <a:xfrm>
              <a:off x="4641798" y="5356074"/>
              <a:ext cx="2041615" cy="327696"/>
            </a:xfrm>
            <a:prstGeom prst="rect">
              <a:avLst/>
            </a:prstGeom>
            <a:solidFill>
              <a:schemeClr val="lt1"/>
            </a:solidFill>
            <a:ln w="12700" cap="flat" cmpd="sng">
              <a:solidFill>
                <a:schemeClr val="accent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Approval workflow 2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Google Shape;187;p9"/>
            <p:cNvSpPr/>
            <p:nvPr/>
          </p:nvSpPr>
          <p:spPr>
            <a:xfrm>
              <a:off x="4641798" y="5837506"/>
              <a:ext cx="2041615" cy="327696"/>
            </a:xfrm>
            <a:prstGeom prst="rect">
              <a:avLst/>
            </a:prstGeom>
            <a:solidFill>
              <a:schemeClr val="lt1"/>
            </a:solidFill>
            <a:ln w="12700" cap="flat" cmpd="sng">
              <a:solidFill>
                <a:schemeClr val="accent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Approval workflow 3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Google Shape;188;p9"/>
            <p:cNvSpPr/>
            <p:nvPr/>
          </p:nvSpPr>
          <p:spPr>
            <a:xfrm>
              <a:off x="4641798" y="6298864"/>
              <a:ext cx="2041615" cy="327697"/>
            </a:xfrm>
            <a:prstGeom prst="rect">
              <a:avLst/>
            </a:prstGeom>
            <a:solidFill>
              <a:schemeClr val="lt1"/>
            </a:solidFill>
            <a:ln w="12700" cap="flat" cmpd="sng">
              <a:solidFill>
                <a:schemeClr val="accent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Approval workflow 4</a:t>
              </a:r>
              <a:endParaRPr/>
            </a:p>
          </p:txBody>
        </p:sp>
        <p:cxnSp>
          <p:nvCxnSpPr>
            <p:cNvPr id="189" name="Google Shape;189;p9"/>
            <p:cNvCxnSpPr>
              <a:stCxn id="183" idx="3"/>
              <a:endCxn id="186" idx="1"/>
            </p:cNvCxnSpPr>
            <p:nvPr/>
          </p:nvCxnSpPr>
          <p:spPr>
            <a:xfrm>
              <a:off x="3846319" y="4412521"/>
              <a:ext cx="795600" cy="1107300"/>
            </a:xfrm>
            <a:prstGeom prst="bentConnector3">
              <a:avLst>
                <a:gd name="adj1" fmla="val 50000"/>
              </a:avLst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90" name="Google Shape;190;p9"/>
            <p:cNvCxnSpPr>
              <a:stCxn id="183" idx="3"/>
              <a:endCxn id="187" idx="1"/>
            </p:cNvCxnSpPr>
            <p:nvPr/>
          </p:nvCxnSpPr>
          <p:spPr>
            <a:xfrm>
              <a:off x="3846319" y="4412521"/>
              <a:ext cx="795600" cy="1588800"/>
            </a:xfrm>
            <a:prstGeom prst="bentConnector3">
              <a:avLst>
                <a:gd name="adj1" fmla="val 47024"/>
              </a:avLst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91" name="Google Shape;191;p9"/>
            <p:cNvCxnSpPr>
              <a:stCxn id="183" idx="3"/>
              <a:endCxn id="188" idx="1"/>
            </p:cNvCxnSpPr>
            <p:nvPr/>
          </p:nvCxnSpPr>
          <p:spPr>
            <a:xfrm>
              <a:off x="3846319" y="4412521"/>
              <a:ext cx="795600" cy="2050200"/>
            </a:xfrm>
            <a:prstGeom prst="bentConnector3">
              <a:avLst>
                <a:gd name="adj1" fmla="val 48363"/>
              </a:avLst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92" name="Google Shape;192;p9"/>
            <p:cNvSpPr/>
            <p:nvPr/>
          </p:nvSpPr>
          <p:spPr>
            <a:xfrm>
              <a:off x="4467814" y="4444014"/>
              <a:ext cx="4821910" cy="3276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 single task can have multiple approval workflows.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9"/>
            <p:cNvSpPr txBox="1"/>
            <p:nvPr/>
          </p:nvSpPr>
          <p:spPr>
            <a:xfrm>
              <a:off x="1106858" y="4684243"/>
              <a:ext cx="3090448" cy="5570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You can create multiple approval process workflows.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9"/>
            <p:cNvSpPr/>
            <p:nvPr/>
          </p:nvSpPr>
          <p:spPr>
            <a:xfrm>
              <a:off x="1499864" y="4248673"/>
              <a:ext cx="2346455" cy="327696"/>
            </a:xfrm>
            <a:prstGeom prst="rect">
              <a:avLst/>
            </a:prstGeom>
            <a:solidFill>
              <a:schemeClr val="lt1"/>
            </a:solidFill>
            <a:ln w="12700" cap="flat" cmpd="sng">
              <a:solidFill>
                <a:schemeClr val="accent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Approval applications</a:t>
              </a:r>
              <a:endParaRPr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9" name="Google Shape;199;p9"/>
          <p:cNvSpPr/>
          <p:nvPr/>
        </p:nvSpPr>
        <p:spPr>
          <a:xfrm>
            <a:off x="47427" y="3664303"/>
            <a:ext cx="1604456" cy="387702"/>
          </a:xfrm>
          <a:prstGeom prst="wedgeRectCallout">
            <a:avLst>
              <a:gd name="adj1" fmla="val 70990"/>
              <a:gd name="adj2" fmla="val -120095"/>
            </a:avLst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List of approval workflows</a:t>
            </a:r>
            <a:endParaRPr sz="10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9"/>
          <p:cNvSpPr/>
          <p:nvPr/>
        </p:nvSpPr>
        <p:spPr>
          <a:xfrm>
            <a:off x="120836" y="2500645"/>
            <a:ext cx="1825292" cy="353787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rgbClr val="00B050"/>
            </a:solidFill>
            <a:prstDash val="dot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9"/>
          <p:cNvSpPr/>
          <p:nvPr/>
        </p:nvSpPr>
        <p:spPr>
          <a:xfrm>
            <a:off x="1910366" y="2594099"/>
            <a:ext cx="3112867" cy="2321721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rgbClr val="00B050"/>
            </a:solidFill>
            <a:prstDash val="dot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imtops_Partners_06_2022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1533</TotalTime>
  <Words>1552</Words>
  <Application>Microsoft Office PowerPoint</Application>
  <PresentationFormat>ワイド画面</PresentationFormat>
  <Paragraphs>232</Paragraphs>
  <Slides>21</Slides>
  <Notes>20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21</vt:i4>
      </vt:variant>
    </vt:vector>
  </HeadingPairs>
  <TitlesOfParts>
    <vt:vector size="29" baseType="lpstr">
      <vt:lpstr>游ゴシック</vt:lpstr>
      <vt:lpstr>游ゴシック Light</vt:lpstr>
      <vt:lpstr>Arial</vt:lpstr>
      <vt:lpstr>Calibri</vt:lpstr>
      <vt:lpstr>Roboto</vt:lpstr>
      <vt:lpstr>Cimtops_Partners_06_2022</vt:lpstr>
      <vt:lpstr>Office Theme</vt:lpstr>
      <vt:lpstr>Office テーマ</vt:lpstr>
      <vt:lpstr>Overview of:</vt:lpstr>
      <vt:lpstr>PowerPoint プレゼンテーション</vt:lpstr>
      <vt:lpstr>Advanced approval system that fully integrates with i-Reporter</vt:lpstr>
      <vt:lpstr>Main Features</vt:lpstr>
      <vt:lpstr>Main Features</vt:lpstr>
      <vt:lpstr>Advanced approval system that fully integrates with i-Reporter</vt:lpstr>
      <vt:lpstr>Difference from the approval function in i-Reporter</vt:lpstr>
      <vt:lpstr>Basic i-Repo WorkFlow example</vt:lpstr>
      <vt:lpstr>Approval application tasks and the approval workflows they are associated with</vt:lpstr>
      <vt:lpstr>Creating an approval process/workflow</vt:lpstr>
      <vt:lpstr>Integration with i-Reporter forms</vt:lpstr>
      <vt:lpstr>Mapping of approval workflows and form definitions</vt:lpstr>
      <vt:lpstr>Automatic triggering of approval requests</vt:lpstr>
      <vt:lpstr>Updating of i-Reporter forms during the approval process</vt:lpstr>
      <vt:lpstr>AND/OR Approval Functions</vt:lpstr>
      <vt:lpstr>Rejection</vt:lpstr>
      <vt:lpstr>Application approval withdrawal</vt:lpstr>
      <vt:lpstr>Listing of approval workflows</vt:lpstr>
      <vt:lpstr>Display screen for checking the status of approval applications</vt:lpstr>
      <vt:lpstr>Checking the progress of an approval application in the overall approval workflow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of:</dc:title>
  <dc:creator>Ben</dc:creator>
  <cp:lastModifiedBy>Yuka Tohdoh</cp:lastModifiedBy>
  <cp:revision>8</cp:revision>
  <dcterms:created xsi:type="dcterms:W3CDTF">2022-07-29T00:55:16Z</dcterms:created>
  <dcterms:modified xsi:type="dcterms:W3CDTF">2022-08-31T05:02:29Z</dcterms:modified>
</cp:coreProperties>
</file>